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66" d="100"/>
          <a:sy n="66" d="100"/>
        </p:scale>
        <p:origin x="644" y="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446270" y="860297"/>
            <a:ext cx="3842385" cy="411480"/>
          </a:xfrm>
          <a:custGeom>
            <a:avLst/>
            <a:gdLst/>
            <a:ahLst/>
            <a:cxnLst/>
            <a:rect l="l" t="t" r="r" b="b"/>
            <a:pathLst>
              <a:path w="3842384" h="411480">
                <a:moveTo>
                  <a:pt x="3773424" y="0"/>
                </a:moveTo>
                <a:lnTo>
                  <a:pt x="68580" y="0"/>
                </a:lnTo>
                <a:lnTo>
                  <a:pt x="41887" y="5389"/>
                </a:lnTo>
                <a:lnTo>
                  <a:pt x="20088" y="20088"/>
                </a:lnTo>
                <a:lnTo>
                  <a:pt x="5389" y="41887"/>
                </a:lnTo>
                <a:lnTo>
                  <a:pt x="0" y="68579"/>
                </a:lnTo>
                <a:lnTo>
                  <a:pt x="0" y="342899"/>
                </a:lnTo>
                <a:lnTo>
                  <a:pt x="5389" y="369592"/>
                </a:lnTo>
                <a:lnTo>
                  <a:pt x="20088" y="391391"/>
                </a:lnTo>
                <a:lnTo>
                  <a:pt x="41887" y="406090"/>
                </a:lnTo>
                <a:lnTo>
                  <a:pt x="68580" y="411479"/>
                </a:lnTo>
                <a:lnTo>
                  <a:pt x="3773424" y="411479"/>
                </a:lnTo>
                <a:lnTo>
                  <a:pt x="3800116" y="406090"/>
                </a:lnTo>
                <a:lnTo>
                  <a:pt x="3821915" y="391391"/>
                </a:lnTo>
                <a:lnTo>
                  <a:pt x="3836614" y="369592"/>
                </a:lnTo>
                <a:lnTo>
                  <a:pt x="3842004" y="342899"/>
                </a:lnTo>
                <a:lnTo>
                  <a:pt x="3842004" y="68579"/>
                </a:lnTo>
                <a:lnTo>
                  <a:pt x="3836614" y="41887"/>
                </a:lnTo>
                <a:lnTo>
                  <a:pt x="3821915" y="20088"/>
                </a:lnTo>
                <a:lnTo>
                  <a:pt x="3800116" y="5389"/>
                </a:lnTo>
                <a:lnTo>
                  <a:pt x="3773424" y="0"/>
                </a:lnTo>
                <a:close/>
              </a:path>
            </a:pathLst>
          </a:custGeom>
          <a:solidFill>
            <a:srgbClr val="5B9BD4"/>
          </a:solidFill>
        </p:spPr>
        <p:txBody>
          <a:bodyPr wrap="square" lIns="0" tIns="0" rIns="0" bIns="0" rtlCol="0"/>
          <a:lstStyle/>
          <a:p>
            <a:endParaRPr/>
          </a:p>
        </p:txBody>
      </p:sp>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10/17/2022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ice.org.uk/guidance/ng106" TargetMode="External"/><Relationship Id="rId1" Type="http://schemas.openxmlformats.org/officeDocument/2006/relationships/slideLayout" Target="../slideLayouts/slideLayout5.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08389" y="873220"/>
            <a:ext cx="3066415" cy="391160"/>
          </a:xfrm>
          <a:prstGeom prst="rect">
            <a:avLst/>
          </a:prstGeom>
        </p:spPr>
        <p:txBody>
          <a:bodyPr vert="horz" wrap="square" lIns="0" tIns="12700" rIns="0" bIns="0" rtlCol="0">
            <a:spAutoFit/>
          </a:bodyPr>
          <a:lstStyle/>
          <a:p>
            <a:pPr marL="12700">
              <a:lnSpc>
                <a:spcPct val="100000"/>
              </a:lnSpc>
              <a:spcBef>
                <a:spcPts val="100"/>
              </a:spcBef>
            </a:pPr>
            <a:r>
              <a:rPr sz="1200" spc="-10" dirty="0">
                <a:solidFill>
                  <a:srgbClr val="FFFFFF"/>
                </a:solidFill>
                <a:latin typeface="Calibri"/>
                <a:cs typeface="Calibri"/>
              </a:rPr>
              <a:t>Offer </a:t>
            </a:r>
            <a:r>
              <a:rPr sz="1200" spc="-5" dirty="0">
                <a:solidFill>
                  <a:srgbClr val="FFFFFF"/>
                </a:solidFill>
                <a:latin typeface="Calibri"/>
                <a:cs typeface="Calibri"/>
              </a:rPr>
              <a:t>diuretics </a:t>
            </a:r>
            <a:r>
              <a:rPr sz="1200" spc="-10" dirty="0">
                <a:solidFill>
                  <a:srgbClr val="FFFFFF"/>
                </a:solidFill>
                <a:latin typeface="Calibri"/>
                <a:cs typeface="Calibri"/>
              </a:rPr>
              <a:t>for congestive </a:t>
            </a:r>
            <a:r>
              <a:rPr sz="1200" spc="-5" dirty="0">
                <a:solidFill>
                  <a:srgbClr val="FFFFFF"/>
                </a:solidFill>
                <a:latin typeface="Calibri"/>
                <a:cs typeface="Calibri"/>
              </a:rPr>
              <a:t>symptoms </a:t>
            </a:r>
            <a:r>
              <a:rPr sz="1200" dirty="0">
                <a:solidFill>
                  <a:srgbClr val="FFFFFF"/>
                </a:solidFill>
                <a:latin typeface="Calibri"/>
                <a:cs typeface="Calibri"/>
              </a:rPr>
              <a:t>and</a:t>
            </a:r>
            <a:r>
              <a:rPr sz="1200" spc="-25" dirty="0">
                <a:solidFill>
                  <a:srgbClr val="FFFFFF"/>
                </a:solidFill>
                <a:latin typeface="Calibri"/>
                <a:cs typeface="Calibri"/>
              </a:rPr>
              <a:t> </a:t>
            </a:r>
            <a:r>
              <a:rPr sz="1200" dirty="0">
                <a:solidFill>
                  <a:srgbClr val="FFFFFF"/>
                </a:solidFill>
                <a:latin typeface="Calibri"/>
                <a:cs typeface="Calibri"/>
              </a:rPr>
              <a:t>fluid</a:t>
            </a:r>
            <a:endParaRPr sz="1200" dirty="0">
              <a:latin typeface="Calibri"/>
              <a:cs typeface="Calibri"/>
            </a:endParaRPr>
          </a:p>
          <a:p>
            <a:pPr marL="795655">
              <a:lnSpc>
                <a:spcPct val="100000"/>
              </a:lnSpc>
              <a:tabLst>
                <a:tab pos="1243965" algn="l"/>
              </a:tabLst>
            </a:pPr>
            <a:r>
              <a:rPr sz="1200" u="sng" dirty="0">
                <a:solidFill>
                  <a:srgbClr val="FFFFFF"/>
                </a:solidFill>
                <a:uFill>
                  <a:solidFill>
                    <a:srgbClr val="4471C4"/>
                  </a:solidFill>
                </a:uFill>
                <a:latin typeface="Calibri"/>
                <a:cs typeface="Calibri"/>
              </a:rPr>
              <a:t> 	</a:t>
            </a:r>
            <a:r>
              <a:rPr sz="1200" u="sng" spc="-5" dirty="0">
                <a:solidFill>
                  <a:srgbClr val="FFFFFF"/>
                </a:solidFill>
                <a:uFill>
                  <a:solidFill>
                    <a:srgbClr val="4471C4"/>
                  </a:solidFill>
                </a:uFill>
                <a:latin typeface="Calibri"/>
                <a:cs typeface="Calibri"/>
              </a:rPr>
              <a:t>ret</a:t>
            </a:r>
            <a:r>
              <a:rPr sz="1200" spc="-5" dirty="0">
                <a:solidFill>
                  <a:srgbClr val="FFFFFF"/>
                </a:solidFill>
                <a:latin typeface="Calibri"/>
                <a:cs typeface="Calibri"/>
              </a:rPr>
              <a:t>ention</a:t>
            </a:r>
            <a:endParaRPr sz="1200" dirty="0">
              <a:latin typeface="Calibri"/>
              <a:cs typeface="Calibri"/>
            </a:endParaRPr>
          </a:p>
        </p:txBody>
      </p:sp>
      <p:sp>
        <p:nvSpPr>
          <p:cNvPr id="3" name="object 3"/>
          <p:cNvSpPr/>
          <p:nvPr/>
        </p:nvSpPr>
        <p:spPr>
          <a:xfrm>
            <a:off x="1594866" y="1945385"/>
            <a:ext cx="2258695" cy="410209"/>
          </a:xfrm>
          <a:custGeom>
            <a:avLst/>
            <a:gdLst/>
            <a:ahLst/>
            <a:cxnLst/>
            <a:rect l="l" t="t" r="r" b="b"/>
            <a:pathLst>
              <a:path w="2258695" h="410210">
                <a:moveTo>
                  <a:pt x="2053589" y="0"/>
                </a:moveTo>
                <a:lnTo>
                  <a:pt x="204978" y="0"/>
                </a:lnTo>
                <a:lnTo>
                  <a:pt x="157977" y="5413"/>
                </a:lnTo>
                <a:lnTo>
                  <a:pt x="114833" y="20833"/>
                </a:lnTo>
                <a:lnTo>
                  <a:pt x="76774" y="45030"/>
                </a:lnTo>
                <a:lnTo>
                  <a:pt x="45030" y="76774"/>
                </a:lnTo>
                <a:lnTo>
                  <a:pt x="20833" y="114833"/>
                </a:lnTo>
                <a:lnTo>
                  <a:pt x="5413" y="157977"/>
                </a:lnTo>
                <a:lnTo>
                  <a:pt x="0" y="204977"/>
                </a:lnTo>
                <a:lnTo>
                  <a:pt x="5413" y="251978"/>
                </a:lnTo>
                <a:lnTo>
                  <a:pt x="20833" y="295122"/>
                </a:lnTo>
                <a:lnTo>
                  <a:pt x="45030" y="333181"/>
                </a:lnTo>
                <a:lnTo>
                  <a:pt x="76774" y="364925"/>
                </a:lnTo>
                <a:lnTo>
                  <a:pt x="114833" y="389122"/>
                </a:lnTo>
                <a:lnTo>
                  <a:pt x="157977" y="404542"/>
                </a:lnTo>
                <a:lnTo>
                  <a:pt x="204978" y="409955"/>
                </a:lnTo>
                <a:lnTo>
                  <a:pt x="2053589" y="409955"/>
                </a:lnTo>
                <a:lnTo>
                  <a:pt x="2100590" y="404542"/>
                </a:lnTo>
                <a:lnTo>
                  <a:pt x="2143734" y="389122"/>
                </a:lnTo>
                <a:lnTo>
                  <a:pt x="2181793" y="364925"/>
                </a:lnTo>
                <a:lnTo>
                  <a:pt x="2213537" y="333181"/>
                </a:lnTo>
                <a:lnTo>
                  <a:pt x="2237734" y="295122"/>
                </a:lnTo>
                <a:lnTo>
                  <a:pt x="2253154" y="251978"/>
                </a:lnTo>
                <a:lnTo>
                  <a:pt x="2258568" y="204977"/>
                </a:lnTo>
                <a:lnTo>
                  <a:pt x="2253154" y="157977"/>
                </a:lnTo>
                <a:lnTo>
                  <a:pt x="2237734" y="114833"/>
                </a:lnTo>
                <a:lnTo>
                  <a:pt x="2213537" y="76774"/>
                </a:lnTo>
                <a:lnTo>
                  <a:pt x="2181793" y="45030"/>
                </a:lnTo>
                <a:lnTo>
                  <a:pt x="2143734" y="20833"/>
                </a:lnTo>
                <a:lnTo>
                  <a:pt x="2100590" y="5413"/>
                </a:lnTo>
                <a:lnTo>
                  <a:pt x="2053589" y="0"/>
                </a:lnTo>
                <a:close/>
              </a:path>
            </a:pathLst>
          </a:custGeom>
          <a:solidFill>
            <a:srgbClr val="6F2F9F"/>
          </a:solidFill>
        </p:spPr>
        <p:txBody>
          <a:bodyPr wrap="square" lIns="0" tIns="0" rIns="0" bIns="0" rtlCol="0"/>
          <a:lstStyle/>
          <a:p>
            <a:endParaRPr/>
          </a:p>
        </p:txBody>
      </p:sp>
      <p:sp>
        <p:nvSpPr>
          <p:cNvPr id="4" name="object 4"/>
          <p:cNvSpPr txBox="1"/>
          <p:nvPr/>
        </p:nvSpPr>
        <p:spPr>
          <a:xfrm>
            <a:off x="1838276" y="1944997"/>
            <a:ext cx="1767205" cy="391160"/>
          </a:xfrm>
          <a:prstGeom prst="rect">
            <a:avLst/>
          </a:prstGeom>
        </p:spPr>
        <p:txBody>
          <a:bodyPr vert="horz" wrap="square" lIns="0" tIns="12700" rIns="0" bIns="0" rtlCol="0">
            <a:spAutoFit/>
          </a:bodyPr>
          <a:lstStyle/>
          <a:p>
            <a:pPr marL="117475" marR="5080" indent="-105410">
              <a:lnSpc>
                <a:spcPct val="100000"/>
              </a:lnSpc>
              <a:spcBef>
                <a:spcPts val="100"/>
              </a:spcBef>
            </a:pPr>
            <a:r>
              <a:rPr sz="1200" spc="-5" dirty="0">
                <a:solidFill>
                  <a:srgbClr val="FFFFFF"/>
                </a:solidFill>
                <a:latin typeface="Calibri"/>
                <a:cs typeface="Calibri"/>
              </a:rPr>
              <a:t>Heart failure with preserved  </a:t>
            </a:r>
            <a:r>
              <a:rPr sz="1200" dirty="0">
                <a:solidFill>
                  <a:srgbClr val="FFFFFF"/>
                </a:solidFill>
                <a:latin typeface="Calibri"/>
                <a:cs typeface="Calibri"/>
              </a:rPr>
              <a:t>ejection </a:t>
            </a:r>
            <a:r>
              <a:rPr sz="1200" spc="-5" dirty="0">
                <a:solidFill>
                  <a:srgbClr val="FFFFFF"/>
                </a:solidFill>
                <a:latin typeface="Calibri"/>
                <a:cs typeface="Calibri"/>
              </a:rPr>
              <a:t>fraction</a:t>
            </a:r>
            <a:r>
              <a:rPr sz="1200" spc="-40" dirty="0">
                <a:solidFill>
                  <a:srgbClr val="FFFFFF"/>
                </a:solidFill>
                <a:latin typeface="Calibri"/>
                <a:cs typeface="Calibri"/>
              </a:rPr>
              <a:t> </a:t>
            </a:r>
            <a:r>
              <a:rPr sz="1200" spc="-5" dirty="0">
                <a:solidFill>
                  <a:srgbClr val="FFFFFF"/>
                </a:solidFill>
                <a:latin typeface="Calibri"/>
                <a:cs typeface="Calibri"/>
              </a:rPr>
              <a:t>(HFpEF)</a:t>
            </a:r>
            <a:endParaRPr sz="1200">
              <a:latin typeface="Calibri"/>
              <a:cs typeface="Calibri"/>
            </a:endParaRPr>
          </a:p>
        </p:txBody>
      </p:sp>
      <p:sp>
        <p:nvSpPr>
          <p:cNvPr id="5" name="object 5"/>
          <p:cNvSpPr/>
          <p:nvPr/>
        </p:nvSpPr>
        <p:spPr>
          <a:xfrm>
            <a:off x="6915150" y="1963673"/>
            <a:ext cx="2258695" cy="410209"/>
          </a:xfrm>
          <a:custGeom>
            <a:avLst/>
            <a:gdLst/>
            <a:ahLst/>
            <a:cxnLst/>
            <a:rect l="l" t="t" r="r" b="b"/>
            <a:pathLst>
              <a:path w="2258695" h="410210">
                <a:moveTo>
                  <a:pt x="2053589" y="0"/>
                </a:moveTo>
                <a:lnTo>
                  <a:pt x="204978" y="0"/>
                </a:lnTo>
                <a:lnTo>
                  <a:pt x="157977" y="5413"/>
                </a:lnTo>
                <a:lnTo>
                  <a:pt x="114833" y="20833"/>
                </a:lnTo>
                <a:lnTo>
                  <a:pt x="76774" y="45030"/>
                </a:lnTo>
                <a:lnTo>
                  <a:pt x="45030" y="76774"/>
                </a:lnTo>
                <a:lnTo>
                  <a:pt x="20833" y="114833"/>
                </a:lnTo>
                <a:lnTo>
                  <a:pt x="5413" y="157977"/>
                </a:lnTo>
                <a:lnTo>
                  <a:pt x="0" y="204977"/>
                </a:lnTo>
                <a:lnTo>
                  <a:pt x="5413" y="251978"/>
                </a:lnTo>
                <a:lnTo>
                  <a:pt x="20833" y="295122"/>
                </a:lnTo>
                <a:lnTo>
                  <a:pt x="45030" y="333181"/>
                </a:lnTo>
                <a:lnTo>
                  <a:pt x="76774" y="364925"/>
                </a:lnTo>
                <a:lnTo>
                  <a:pt x="114833" y="389122"/>
                </a:lnTo>
                <a:lnTo>
                  <a:pt x="157977" y="404542"/>
                </a:lnTo>
                <a:lnTo>
                  <a:pt x="204978" y="409955"/>
                </a:lnTo>
                <a:lnTo>
                  <a:pt x="2053589" y="409955"/>
                </a:lnTo>
                <a:lnTo>
                  <a:pt x="2100590" y="404542"/>
                </a:lnTo>
                <a:lnTo>
                  <a:pt x="2143734" y="389122"/>
                </a:lnTo>
                <a:lnTo>
                  <a:pt x="2181793" y="364925"/>
                </a:lnTo>
                <a:lnTo>
                  <a:pt x="2213537" y="333181"/>
                </a:lnTo>
                <a:lnTo>
                  <a:pt x="2237734" y="295122"/>
                </a:lnTo>
                <a:lnTo>
                  <a:pt x="2253154" y="251978"/>
                </a:lnTo>
                <a:lnTo>
                  <a:pt x="2258568" y="204977"/>
                </a:lnTo>
                <a:lnTo>
                  <a:pt x="2253154" y="157977"/>
                </a:lnTo>
                <a:lnTo>
                  <a:pt x="2237734" y="114833"/>
                </a:lnTo>
                <a:lnTo>
                  <a:pt x="2213537" y="76774"/>
                </a:lnTo>
                <a:lnTo>
                  <a:pt x="2181793" y="45030"/>
                </a:lnTo>
                <a:lnTo>
                  <a:pt x="2143734" y="20833"/>
                </a:lnTo>
                <a:lnTo>
                  <a:pt x="2100590" y="5413"/>
                </a:lnTo>
                <a:lnTo>
                  <a:pt x="2053589" y="0"/>
                </a:lnTo>
                <a:close/>
              </a:path>
            </a:pathLst>
          </a:custGeom>
          <a:solidFill>
            <a:srgbClr val="6F2F9F"/>
          </a:solidFill>
        </p:spPr>
        <p:txBody>
          <a:bodyPr wrap="square" lIns="0" tIns="0" rIns="0" bIns="0" rtlCol="0"/>
          <a:lstStyle/>
          <a:p>
            <a:endParaRPr/>
          </a:p>
        </p:txBody>
      </p:sp>
      <p:sp>
        <p:nvSpPr>
          <p:cNvPr id="6" name="object 6"/>
          <p:cNvSpPr txBox="1"/>
          <p:nvPr/>
        </p:nvSpPr>
        <p:spPr>
          <a:xfrm>
            <a:off x="7215968" y="1963171"/>
            <a:ext cx="1654175" cy="391160"/>
          </a:xfrm>
          <a:prstGeom prst="rect">
            <a:avLst/>
          </a:prstGeom>
        </p:spPr>
        <p:txBody>
          <a:bodyPr vert="horz" wrap="square" lIns="0" tIns="12700" rIns="0" bIns="0" rtlCol="0">
            <a:spAutoFit/>
          </a:bodyPr>
          <a:lstStyle/>
          <a:p>
            <a:pPr marL="74930" marR="5080" indent="-62865">
              <a:lnSpc>
                <a:spcPct val="100000"/>
              </a:lnSpc>
              <a:spcBef>
                <a:spcPts val="100"/>
              </a:spcBef>
            </a:pPr>
            <a:r>
              <a:rPr sz="1200" spc="-5" dirty="0">
                <a:solidFill>
                  <a:srgbClr val="FFFFFF"/>
                </a:solidFill>
                <a:latin typeface="Calibri"/>
                <a:cs typeface="Calibri"/>
              </a:rPr>
              <a:t>Heart failure with</a:t>
            </a:r>
            <a:r>
              <a:rPr sz="1200" spc="-65" dirty="0">
                <a:solidFill>
                  <a:srgbClr val="FFFFFF"/>
                </a:solidFill>
                <a:latin typeface="Calibri"/>
                <a:cs typeface="Calibri"/>
              </a:rPr>
              <a:t> </a:t>
            </a:r>
            <a:r>
              <a:rPr sz="1200" spc="-5" dirty="0">
                <a:solidFill>
                  <a:srgbClr val="FFFFFF"/>
                </a:solidFill>
                <a:latin typeface="Calibri"/>
                <a:cs typeface="Calibri"/>
              </a:rPr>
              <a:t>reduced  </a:t>
            </a:r>
            <a:r>
              <a:rPr sz="1200" dirty="0">
                <a:solidFill>
                  <a:srgbClr val="FFFFFF"/>
                </a:solidFill>
                <a:latin typeface="Calibri"/>
                <a:cs typeface="Calibri"/>
              </a:rPr>
              <a:t>ejection </a:t>
            </a:r>
            <a:r>
              <a:rPr sz="1200" spc="-5" dirty="0">
                <a:solidFill>
                  <a:srgbClr val="FFFFFF"/>
                </a:solidFill>
                <a:latin typeface="Calibri"/>
                <a:cs typeface="Calibri"/>
              </a:rPr>
              <a:t>fraction</a:t>
            </a:r>
            <a:r>
              <a:rPr sz="1200" spc="-50" dirty="0">
                <a:solidFill>
                  <a:srgbClr val="FFFFFF"/>
                </a:solidFill>
                <a:latin typeface="Calibri"/>
                <a:cs typeface="Calibri"/>
              </a:rPr>
              <a:t> </a:t>
            </a:r>
            <a:r>
              <a:rPr sz="1200" spc="-5" dirty="0">
                <a:solidFill>
                  <a:srgbClr val="FFFFFF"/>
                </a:solidFill>
                <a:latin typeface="Calibri"/>
                <a:cs typeface="Calibri"/>
              </a:rPr>
              <a:t>(HFrEF)</a:t>
            </a:r>
            <a:endParaRPr sz="1200">
              <a:latin typeface="Calibri"/>
              <a:cs typeface="Calibri"/>
            </a:endParaRPr>
          </a:p>
        </p:txBody>
      </p:sp>
      <p:grpSp>
        <p:nvGrpSpPr>
          <p:cNvPr id="7" name="object 7"/>
          <p:cNvGrpSpPr/>
          <p:nvPr/>
        </p:nvGrpSpPr>
        <p:grpSpPr>
          <a:xfrm>
            <a:off x="465581" y="886207"/>
            <a:ext cx="2258695" cy="1913255"/>
            <a:chOff x="465581" y="886207"/>
            <a:chExt cx="2258695" cy="1913255"/>
          </a:xfrm>
        </p:grpSpPr>
        <p:sp>
          <p:nvSpPr>
            <p:cNvPr id="8" name="object 8"/>
            <p:cNvSpPr/>
            <p:nvPr/>
          </p:nvSpPr>
          <p:spPr>
            <a:xfrm>
              <a:off x="465581" y="886207"/>
              <a:ext cx="2258695" cy="411480"/>
            </a:xfrm>
            <a:custGeom>
              <a:avLst/>
              <a:gdLst/>
              <a:ahLst/>
              <a:cxnLst/>
              <a:rect l="l" t="t" r="r" b="b"/>
              <a:pathLst>
                <a:path w="2258695" h="411480">
                  <a:moveTo>
                    <a:pt x="2052827" y="0"/>
                  </a:moveTo>
                  <a:lnTo>
                    <a:pt x="205740" y="0"/>
                  </a:lnTo>
                  <a:lnTo>
                    <a:pt x="158565" y="5433"/>
                  </a:lnTo>
                  <a:lnTo>
                    <a:pt x="115260" y="20911"/>
                  </a:lnTo>
                  <a:lnTo>
                    <a:pt x="77060" y="45198"/>
                  </a:lnTo>
                  <a:lnTo>
                    <a:pt x="45198" y="77060"/>
                  </a:lnTo>
                  <a:lnTo>
                    <a:pt x="20911" y="115260"/>
                  </a:lnTo>
                  <a:lnTo>
                    <a:pt x="5433" y="158565"/>
                  </a:lnTo>
                  <a:lnTo>
                    <a:pt x="0" y="205739"/>
                  </a:lnTo>
                  <a:lnTo>
                    <a:pt x="5433" y="252914"/>
                  </a:lnTo>
                  <a:lnTo>
                    <a:pt x="20911" y="296219"/>
                  </a:lnTo>
                  <a:lnTo>
                    <a:pt x="45198" y="334419"/>
                  </a:lnTo>
                  <a:lnTo>
                    <a:pt x="77060" y="366281"/>
                  </a:lnTo>
                  <a:lnTo>
                    <a:pt x="115260" y="390568"/>
                  </a:lnTo>
                  <a:lnTo>
                    <a:pt x="158565" y="406046"/>
                  </a:lnTo>
                  <a:lnTo>
                    <a:pt x="205740" y="411479"/>
                  </a:lnTo>
                  <a:lnTo>
                    <a:pt x="2052827" y="411479"/>
                  </a:lnTo>
                  <a:lnTo>
                    <a:pt x="2100002" y="406046"/>
                  </a:lnTo>
                  <a:lnTo>
                    <a:pt x="2143307" y="390568"/>
                  </a:lnTo>
                  <a:lnTo>
                    <a:pt x="2181507" y="366281"/>
                  </a:lnTo>
                  <a:lnTo>
                    <a:pt x="2213369" y="334419"/>
                  </a:lnTo>
                  <a:lnTo>
                    <a:pt x="2237656" y="296219"/>
                  </a:lnTo>
                  <a:lnTo>
                    <a:pt x="2253134" y="252914"/>
                  </a:lnTo>
                  <a:lnTo>
                    <a:pt x="2258568" y="205739"/>
                  </a:lnTo>
                  <a:lnTo>
                    <a:pt x="2253134" y="158565"/>
                  </a:lnTo>
                  <a:lnTo>
                    <a:pt x="2237656" y="115260"/>
                  </a:lnTo>
                  <a:lnTo>
                    <a:pt x="2213369" y="77060"/>
                  </a:lnTo>
                  <a:lnTo>
                    <a:pt x="2181507" y="45198"/>
                  </a:lnTo>
                  <a:lnTo>
                    <a:pt x="2143307" y="20911"/>
                  </a:lnTo>
                  <a:lnTo>
                    <a:pt x="2100002" y="5433"/>
                  </a:lnTo>
                  <a:lnTo>
                    <a:pt x="2052827" y="0"/>
                  </a:lnTo>
                  <a:close/>
                </a:path>
              </a:pathLst>
            </a:custGeom>
            <a:solidFill>
              <a:srgbClr val="385622"/>
            </a:solidFill>
          </p:spPr>
          <p:txBody>
            <a:bodyPr wrap="square" lIns="0" tIns="0" rIns="0" bIns="0" rtlCol="0"/>
            <a:lstStyle/>
            <a:p>
              <a:endParaRPr/>
            </a:p>
          </p:txBody>
        </p:sp>
        <p:sp>
          <p:nvSpPr>
            <p:cNvPr id="9" name="object 9"/>
            <p:cNvSpPr/>
            <p:nvPr/>
          </p:nvSpPr>
          <p:spPr>
            <a:xfrm>
              <a:off x="2549652" y="2377439"/>
              <a:ext cx="0" cy="358775"/>
            </a:xfrm>
            <a:custGeom>
              <a:avLst/>
              <a:gdLst/>
              <a:ahLst/>
              <a:cxnLst/>
              <a:rect l="l" t="t" r="r" b="b"/>
              <a:pathLst>
                <a:path h="358775">
                  <a:moveTo>
                    <a:pt x="0" y="0"/>
                  </a:moveTo>
                  <a:lnTo>
                    <a:pt x="0" y="358305"/>
                  </a:lnTo>
                </a:path>
              </a:pathLst>
            </a:custGeom>
            <a:ln w="12700">
              <a:solidFill>
                <a:srgbClr val="4471C4"/>
              </a:solidFill>
            </a:ln>
          </p:spPr>
          <p:txBody>
            <a:bodyPr wrap="square" lIns="0" tIns="0" rIns="0" bIns="0" rtlCol="0"/>
            <a:lstStyle/>
            <a:p>
              <a:endParaRPr/>
            </a:p>
          </p:txBody>
        </p:sp>
        <p:sp>
          <p:nvSpPr>
            <p:cNvPr id="10" name="object 10"/>
            <p:cNvSpPr/>
            <p:nvPr/>
          </p:nvSpPr>
          <p:spPr>
            <a:xfrm>
              <a:off x="2511555" y="2723048"/>
              <a:ext cx="76200" cy="76200"/>
            </a:xfrm>
            <a:custGeom>
              <a:avLst/>
              <a:gdLst/>
              <a:ahLst/>
              <a:cxnLst/>
              <a:rect l="l" t="t" r="r" b="b"/>
              <a:pathLst>
                <a:path w="76200" h="76200">
                  <a:moveTo>
                    <a:pt x="76200" y="0"/>
                  </a:moveTo>
                  <a:lnTo>
                    <a:pt x="0" y="0"/>
                  </a:lnTo>
                  <a:lnTo>
                    <a:pt x="38100" y="76200"/>
                  </a:lnTo>
                  <a:lnTo>
                    <a:pt x="76200" y="0"/>
                  </a:lnTo>
                  <a:close/>
                </a:path>
              </a:pathLst>
            </a:custGeom>
            <a:solidFill>
              <a:srgbClr val="4471C4"/>
            </a:solidFill>
          </p:spPr>
          <p:txBody>
            <a:bodyPr wrap="square" lIns="0" tIns="0" rIns="0" bIns="0" rtlCol="0"/>
            <a:lstStyle/>
            <a:p>
              <a:endParaRPr/>
            </a:p>
          </p:txBody>
        </p:sp>
      </p:grpSp>
      <p:sp>
        <p:nvSpPr>
          <p:cNvPr id="11" name="object 11"/>
          <p:cNvSpPr txBox="1"/>
          <p:nvPr/>
        </p:nvSpPr>
        <p:spPr>
          <a:xfrm>
            <a:off x="616120" y="944523"/>
            <a:ext cx="1953260" cy="269240"/>
          </a:xfrm>
          <a:prstGeom prst="rect">
            <a:avLst/>
          </a:prstGeom>
        </p:spPr>
        <p:txBody>
          <a:bodyPr vert="horz" wrap="square" lIns="0" tIns="12065" rIns="0" bIns="0" rtlCol="0">
            <a:spAutoFit/>
          </a:bodyPr>
          <a:lstStyle/>
          <a:p>
            <a:pPr marL="12700">
              <a:lnSpc>
                <a:spcPct val="100000"/>
              </a:lnSpc>
              <a:spcBef>
                <a:spcPts val="95"/>
              </a:spcBef>
            </a:pPr>
            <a:r>
              <a:rPr sz="1600" spc="-5" dirty="0">
                <a:solidFill>
                  <a:srgbClr val="FFFFFF"/>
                </a:solidFill>
                <a:latin typeface="Calibri"/>
                <a:cs typeface="Calibri"/>
              </a:rPr>
              <a:t>Heart </a:t>
            </a:r>
            <a:r>
              <a:rPr sz="1600" spc="-10" dirty="0">
                <a:solidFill>
                  <a:srgbClr val="FFFFFF"/>
                </a:solidFill>
                <a:latin typeface="Calibri"/>
                <a:cs typeface="Calibri"/>
              </a:rPr>
              <a:t>failure</a:t>
            </a:r>
            <a:r>
              <a:rPr sz="1600" spc="-45" dirty="0">
                <a:solidFill>
                  <a:srgbClr val="FFFFFF"/>
                </a:solidFill>
                <a:latin typeface="Calibri"/>
                <a:cs typeface="Calibri"/>
              </a:rPr>
              <a:t> </a:t>
            </a:r>
            <a:r>
              <a:rPr sz="1600" spc="-5" dirty="0">
                <a:solidFill>
                  <a:srgbClr val="FFFFFF"/>
                </a:solidFill>
                <a:latin typeface="Calibri"/>
                <a:cs typeface="Calibri"/>
              </a:rPr>
              <a:t>diagnosed</a:t>
            </a:r>
            <a:endParaRPr sz="1600">
              <a:latin typeface="Calibri"/>
              <a:cs typeface="Calibri"/>
            </a:endParaRPr>
          </a:p>
        </p:txBody>
      </p:sp>
      <p:grpSp>
        <p:nvGrpSpPr>
          <p:cNvPr id="12" name="object 12"/>
          <p:cNvGrpSpPr/>
          <p:nvPr/>
        </p:nvGrpSpPr>
        <p:grpSpPr>
          <a:xfrm>
            <a:off x="2717038" y="1028353"/>
            <a:ext cx="7909559" cy="2974975"/>
            <a:chOff x="2717038" y="1028353"/>
            <a:chExt cx="7909559" cy="2974975"/>
          </a:xfrm>
        </p:grpSpPr>
        <p:sp>
          <p:nvSpPr>
            <p:cNvPr id="13" name="object 13"/>
            <p:cNvSpPr/>
            <p:nvPr/>
          </p:nvSpPr>
          <p:spPr>
            <a:xfrm>
              <a:off x="2723388" y="1066248"/>
              <a:ext cx="1658620" cy="25400"/>
            </a:xfrm>
            <a:custGeom>
              <a:avLst/>
              <a:gdLst/>
              <a:ahLst/>
              <a:cxnLst/>
              <a:rect l="l" t="t" r="r" b="b"/>
              <a:pathLst>
                <a:path w="1658620" h="25400">
                  <a:moveTo>
                    <a:pt x="0" y="25374"/>
                  </a:moveTo>
                  <a:lnTo>
                    <a:pt x="1658454" y="0"/>
                  </a:lnTo>
                </a:path>
              </a:pathLst>
            </a:custGeom>
            <a:ln w="12700">
              <a:solidFill>
                <a:srgbClr val="4471C4"/>
              </a:solidFill>
            </a:ln>
          </p:spPr>
          <p:txBody>
            <a:bodyPr wrap="square" lIns="0" tIns="0" rIns="0" bIns="0" rtlCol="0"/>
            <a:lstStyle/>
            <a:p>
              <a:endParaRPr/>
            </a:p>
          </p:txBody>
        </p:sp>
        <p:sp>
          <p:nvSpPr>
            <p:cNvPr id="14" name="object 14"/>
            <p:cNvSpPr/>
            <p:nvPr/>
          </p:nvSpPr>
          <p:spPr>
            <a:xfrm>
              <a:off x="4368557" y="1028353"/>
              <a:ext cx="76835" cy="76200"/>
            </a:xfrm>
            <a:custGeom>
              <a:avLst/>
              <a:gdLst/>
              <a:ahLst/>
              <a:cxnLst/>
              <a:rect l="l" t="t" r="r" b="b"/>
              <a:pathLst>
                <a:path w="76835" h="76200">
                  <a:moveTo>
                    <a:pt x="0" y="0"/>
                  </a:moveTo>
                  <a:lnTo>
                    <a:pt x="1168" y="76187"/>
                  </a:lnTo>
                  <a:lnTo>
                    <a:pt x="76771" y="36918"/>
                  </a:lnTo>
                  <a:lnTo>
                    <a:pt x="0" y="0"/>
                  </a:lnTo>
                  <a:close/>
                </a:path>
              </a:pathLst>
            </a:custGeom>
            <a:solidFill>
              <a:srgbClr val="4471C4"/>
            </a:solidFill>
          </p:spPr>
          <p:txBody>
            <a:bodyPr wrap="square" lIns="0" tIns="0" rIns="0" bIns="0" rtlCol="0"/>
            <a:lstStyle/>
            <a:p>
              <a:endParaRPr/>
            </a:p>
          </p:txBody>
        </p:sp>
        <p:sp>
          <p:nvSpPr>
            <p:cNvPr id="15" name="object 15"/>
            <p:cNvSpPr/>
            <p:nvPr/>
          </p:nvSpPr>
          <p:spPr>
            <a:xfrm>
              <a:off x="7841741" y="2465075"/>
              <a:ext cx="2784475" cy="1537970"/>
            </a:xfrm>
            <a:custGeom>
              <a:avLst/>
              <a:gdLst/>
              <a:ahLst/>
              <a:cxnLst/>
              <a:rect l="l" t="t" r="r" b="b"/>
              <a:pathLst>
                <a:path w="2784475" h="1537970">
                  <a:moveTo>
                    <a:pt x="2528062" y="0"/>
                  </a:moveTo>
                  <a:lnTo>
                    <a:pt x="256286" y="0"/>
                  </a:lnTo>
                  <a:lnTo>
                    <a:pt x="210218" y="4129"/>
                  </a:lnTo>
                  <a:lnTo>
                    <a:pt x="166860" y="16034"/>
                  </a:lnTo>
                  <a:lnTo>
                    <a:pt x="126934" y="34990"/>
                  </a:lnTo>
                  <a:lnTo>
                    <a:pt x="91164" y="60275"/>
                  </a:lnTo>
                  <a:lnTo>
                    <a:pt x="60275" y="91164"/>
                  </a:lnTo>
                  <a:lnTo>
                    <a:pt x="34990" y="126934"/>
                  </a:lnTo>
                  <a:lnTo>
                    <a:pt x="16034" y="166860"/>
                  </a:lnTo>
                  <a:lnTo>
                    <a:pt x="4129" y="210218"/>
                  </a:lnTo>
                  <a:lnTo>
                    <a:pt x="0" y="256286"/>
                  </a:lnTo>
                  <a:lnTo>
                    <a:pt x="0" y="1281417"/>
                  </a:lnTo>
                  <a:lnTo>
                    <a:pt x="4129" y="1327485"/>
                  </a:lnTo>
                  <a:lnTo>
                    <a:pt x="16034" y="1370844"/>
                  </a:lnTo>
                  <a:lnTo>
                    <a:pt x="34990" y="1410772"/>
                  </a:lnTo>
                  <a:lnTo>
                    <a:pt x="60275" y="1446543"/>
                  </a:lnTo>
                  <a:lnTo>
                    <a:pt x="91164" y="1477435"/>
                  </a:lnTo>
                  <a:lnTo>
                    <a:pt x="126934" y="1502721"/>
                  </a:lnTo>
                  <a:lnTo>
                    <a:pt x="166860" y="1521680"/>
                  </a:lnTo>
                  <a:lnTo>
                    <a:pt x="210218" y="1533586"/>
                  </a:lnTo>
                  <a:lnTo>
                    <a:pt x="256286" y="1537716"/>
                  </a:lnTo>
                  <a:lnTo>
                    <a:pt x="2528062" y="1537716"/>
                  </a:lnTo>
                  <a:lnTo>
                    <a:pt x="2574129" y="1533586"/>
                  </a:lnTo>
                  <a:lnTo>
                    <a:pt x="2617487" y="1521680"/>
                  </a:lnTo>
                  <a:lnTo>
                    <a:pt x="2657413" y="1502721"/>
                  </a:lnTo>
                  <a:lnTo>
                    <a:pt x="2693183" y="1477435"/>
                  </a:lnTo>
                  <a:lnTo>
                    <a:pt x="2724072" y="1446543"/>
                  </a:lnTo>
                  <a:lnTo>
                    <a:pt x="2749357" y="1410772"/>
                  </a:lnTo>
                  <a:lnTo>
                    <a:pt x="2768313" y="1370844"/>
                  </a:lnTo>
                  <a:lnTo>
                    <a:pt x="2780218" y="1327485"/>
                  </a:lnTo>
                  <a:lnTo>
                    <a:pt x="2784348" y="1281417"/>
                  </a:lnTo>
                  <a:lnTo>
                    <a:pt x="2784348" y="256286"/>
                  </a:lnTo>
                  <a:lnTo>
                    <a:pt x="2780218" y="210218"/>
                  </a:lnTo>
                  <a:lnTo>
                    <a:pt x="2768313" y="166860"/>
                  </a:lnTo>
                  <a:lnTo>
                    <a:pt x="2749357" y="126934"/>
                  </a:lnTo>
                  <a:lnTo>
                    <a:pt x="2724072" y="91164"/>
                  </a:lnTo>
                  <a:lnTo>
                    <a:pt x="2693183" y="60275"/>
                  </a:lnTo>
                  <a:lnTo>
                    <a:pt x="2657413" y="34990"/>
                  </a:lnTo>
                  <a:lnTo>
                    <a:pt x="2617487" y="16034"/>
                  </a:lnTo>
                  <a:lnTo>
                    <a:pt x="2574129" y="4129"/>
                  </a:lnTo>
                  <a:lnTo>
                    <a:pt x="2528062" y="0"/>
                  </a:lnTo>
                  <a:close/>
                </a:path>
              </a:pathLst>
            </a:custGeom>
            <a:solidFill>
              <a:srgbClr val="5B9BD4"/>
            </a:solidFill>
          </p:spPr>
          <p:txBody>
            <a:bodyPr wrap="square" lIns="0" tIns="0" rIns="0" bIns="0" rtlCol="0"/>
            <a:lstStyle/>
            <a:p>
              <a:endParaRPr/>
            </a:p>
          </p:txBody>
        </p:sp>
      </p:grpSp>
      <p:sp>
        <p:nvSpPr>
          <p:cNvPr id="16" name="object 16"/>
          <p:cNvSpPr txBox="1"/>
          <p:nvPr/>
        </p:nvSpPr>
        <p:spPr>
          <a:xfrm>
            <a:off x="8938207" y="829833"/>
            <a:ext cx="2743200" cy="1085215"/>
          </a:xfrm>
          <a:prstGeom prst="rect">
            <a:avLst/>
          </a:prstGeom>
        </p:spPr>
        <p:txBody>
          <a:bodyPr vert="horz" wrap="square" lIns="0" tIns="13335" rIns="0" bIns="0" rtlCol="0">
            <a:spAutoFit/>
          </a:bodyPr>
          <a:lstStyle/>
          <a:p>
            <a:pPr marL="12700" marR="5080">
              <a:lnSpc>
                <a:spcPct val="100000"/>
              </a:lnSpc>
              <a:spcBef>
                <a:spcPts val="105"/>
              </a:spcBef>
            </a:pPr>
            <a:r>
              <a:rPr sz="1400" spc="-5" dirty="0">
                <a:latin typeface="Calibri"/>
                <a:cs typeface="Calibri"/>
              </a:rPr>
              <a:t>Figure 1. </a:t>
            </a:r>
            <a:r>
              <a:rPr sz="1400" spc="-5" dirty="0">
                <a:solidFill>
                  <a:srgbClr val="FF0000"/>
                </a:solidFill>
                <a:latin typeface="Calibri"/>
                <a:cs typeface="Calibri"/>
              </a:rPr>
              <a:t>Modified </a:t>
            </a:r>
            <a:r>
              <a:rPr sz="1400" spc="-5" dirty="0">
                <a:latin typeface="Calibri"/>
                <a:cs typeface="Calibri"/>
              </a:rPr>
              <a:t>from </a:t>
            </a:r>
            <a:r>
              <a:rPr sz="1400" spc="-10" dirty="0">
                <a:latin typeface="Calibri"/>
                <a:cs typeface="Calibri"/>
              </a:rPr>
              <a:t>Management  </a:t>
            </a:r>
            <a:r>
              <a:rPr sz="1400" spc="-5" dirty="0">
                <a:latin typeface="Calibri"/>
                <a:cs typeface="Calibri"/>
              </a:rPr>
              <a:t>algorithm </a:t>
            </a:r>
            <a:r>
              <a:rPr sz="1400" spc="-10" dirty="0">
                <a:latin typeface="Calibri"/>
                <a:cs typeface="Calibri"/>
              </a:rPr>
              <a:t>for </a:t>
            </a:r>
            <a:r>
              <a:rPr sz="1400" spc="-5" dirty="0">
                <a:latin typeface="Calibri"/>
                <a:cs typeface="Calibri"/>
              </a:rPr>
              <a:t>NICE guideline “Chronic  Heart </a:t>
            </a:r>
            <a:r>
              <a:rPr sz="1400" spc="-10" dirty="0">
                <a:latin typeface="Calibri"/>
                <a:cs typeface="Calibri"/>
              </a:rPr>
              <a:t>Failure </a:t>
            </a:r>
            <a:r>
              <a:rPr sz="1400" dirty="0">
                <a:latin typeface="Calibri"/>
                <a:cs typeface="Calibri"/>
              </a:rPr>
              <a:t>in </a:t>
            </a:r>
            <a:r>
              <a:rPr sz="1400" spc="-5" dirty="0">
                <a:latin typeface="Calibri"/>
                <a:cs typeface="Calibri"/>
              </a:rPr>
              <a:t>Adults: diagnosis </a:t>
            </a:r>
            <a:r>
              <a:rPr sz="1400" dirty="0">
                <a:latin typeface="Calibri"/>
                <a:cs typeface="Calibri"/>
              </a:rPr>
              <a:t>&amp;  </a:t>
            </a:r>
            <a:r>
              <a:rPr sz="1400" spc="-15" dirty="0">
                <a:latin typeface="Calibri"/>
                <a:cs typeface="Calibri"/>
              </a:rPr>
              <a:t>management”.</a:t>
            </a:r>
            <a:endParaRPr sz="1400">
              <a:latin typeface="Calibri"/>
              <a:cs typeface="Calibri"/>
            </a:endParaRPr>
          </a:p>
          <a:p>
            <a:pPr marL="52069">
              <a:lnSpc>
                <a:spcPct val="100000"/>
              </a:lnSpc>
              <a:spcBef>
                <a:spcPts val="300"/>
              </a:spcBef>
            </a:pPr>
            <a:r>
              <a:rPr sz="1100" spc="-5" dirty="0">
                <a:latin typeface="Calibri"/>
                <a:cs typeface="Calibri"/>
              </a:rPr>
              <a:t>https://</a:t>
            </a:r>
            <a:r>
              <a:rPr sz="1100" spc="-5" dirty="0">
                <a:latin typeface="Calibri"/>
                <a:cs typeface="Calibri"/>
                <a:hlinkClick r:id="rId2"/>
              </a:rPr>
              <a:t>www.nice.org.uk/guidance/ng106</a:t>
            </a:r>
            <a:endParaRPr sz="1100">
              <a:latin typeface="Calibri"/>
              <a:cs typeface="Calibri"/>
            </a:endParaRPr>
          </a:p>
        </p:txBody>
      </p:sp>
      <p:sp>
        <p:nvSpPr>
          <p:cNvPr id="17" name="object 17"/>
          <p:cNvSpPr txBox="1"/>
          <p:nvPr/>
        </p:nvSpPr>
        <p:spPr>
          <a:xfrm>
            <a:off x="8011004" y="2571751"/>
            <a:ext cx="2442845" cy="939800"/>
          </a:xfrm>
          <a:prstGeom prst="rect">
            <a:avLst/>
          </a:prstGeom>
        </p:spPr>
        <p:txBody>
          <a:bodyPr vert="horz" wrap="square" lIns="0" tIns="12700" rIns="0" bIns="0" rtlCol="0">
            <a:spAutoFit/>
          </a:bodyPr>
          <a:lstStyle/>
          <a:p>
            <a:pPr marL="635" algn="ctr">
              <a:lnSpc>
                <a:spcPct val="100000"/>
              </a:lnSpc>
              <a:spcBef>
                <a:spcPts val="100"/>
              </a:spcBef>
            </a:pPr>
            <a:r>
              <a:rPr sz="1200" spc="-10" dirty="0">
                <a:solidFill>
                  <a:srgbClr val="FFFFFF"/>
                </a:solidFill>
                <a:latin typeface="Calibri"/>
                <a:cs typeface="Calibri"/>
              </a:rPr>
              <a:t>Offer:</a:t>
            </a:r>
            <a:endParaRPr sz="1200">
              <a:latin typeface="Calibri"/>
              <a:cs typeface="Calibri"/>
            </a:endParaRPr>
          </a:p>
          <a:p>
            <a:pPr marL="241300" indent="-228600">
              <a:lnSpc>
                <a:spcPct val="100000"/>
              </a:lnSpc>
              <a:buAutoNum type="arabicPeriod"/>
              <a:tabLst>
                <a:tab pos="241300" algn="l"/>
              </a:tabLst>
            </a:pPr>
            <a:r>
              <a:rPr sz="1200" spc="-5" dirty="0">
                <a:solidFill>
                  <a:srgbClr val="FFFFFF"/>
                </a:solidFill>
                <a:latin typeface="Calibri"/>
                <a:cs typeface="Calibri"/>
              </a:rPr>
              <a:t>ACEI (</a:t>
            </a:r>
            <a:r>
              <a:rPr sz="1200" i="1" spc="-5" dirty="0">
                <a:solidFill>
                  <a:srgbClr val="FFFFFF"/>
                </a:solidFill>
                <a:latin typeface="Calibri"/>
                <a:cs typeface="Calibri"/>
              </a:rPr>
              <a:t>or </a:t>
            </a:r>
            <a:r>
              <a:rPr sz="1200" spc="-5" dirty="0">
                <a:solidFill>
                  <a:srgbClr val="FFFFFF"/>
                </a:solidFill>
                <a:latin typeface="Calibri"/>
                <a:cs typeface="Calibri"/>
              </a:rPr>
              <a:t>ARB </a:t>
            </a:r>
            <a:r>
              <a:rPr sz="1200" dirty="0">
                <a:solidFill>
                  <a:srgbClr val="FFFFFF"/>
                </a:solidFill>
                <a:latin typeface="Calibri"/>
                <a:cs typeface="Calibri"/>
              </a:rPr>
              <a:t>if </a:t>
            </a:r>
            <a:r>
              <a:rPr sz="1200" spc="-10" dirty="0">
                <a:solidFill>
                  <a:srgbClr val="FFFFFF"/>
                </a:solidFill>
                <a:latin typeface="Calibri"/>
                <a:cs typeface="Calibri"/>
              </a:rPr>
              <a:t>intolerant </a:t>
            </a:r>
            <a:r>
              <a:rPr sz="1200" dirty="0">
                <a:solidFill>
                  <a:srgbClr val="FFFFFF"/>
                </a:solidFill>
                <a:latin typeface="Calibri"/>
                <a:cs typeface="Calibri"/>
              </a:rPr>
              <a:t>of </a:t>
            </a:r>
            <a:r>
              <a:rPr sz="1200" spc="-5" dirty="0">
                <a:solidFill>
                  <a:srgbClr val="FFFFFF"/>
                </a:solidFill>
                <a:latin typeface="Calibri"/>
                <a:cs typeface="Calibri"/>
              </a:rPr>
              <a:t>ACE)</a:t>
            </a:r>
            <a:r>
              <a:rPr sz="1200" spc="-35" dirty="0">
                <a:solidFill>
                  <a:srgbClr val="FFFFFF"/>
                </a:solidFill>
                <a:latin typeface="Calibri"/>
                <a:cs typeface="Calibri"/>
              </a:rPr>
              <a:t> </a:t>
            </a:r>
            <a:r>
              <a:rPr sz="1200" i="1" spc="-5" dirty="0">
                <a:solidFill>
                  <a:srgbClr val="FFFFFF"/>
                </a:solidFill>
                <a:latin typeface="Calibri"/>
                <a:cs typeface="Calibri"/>
              </a:rPr>
              <a:t>or</a:t>
            </a:r>
            <a:endParaRPr sz="1200">
              <a:latin typeface="Calibri"/>
              <a:cs typeface="Calibri"/>
            </a:endParaRPr>
          </a:p>
          <a:p>
            <a:pPr marL="1217930" marR="104139" indent="-878205">
              <a:lnSpc>
                <a:spcPct val="100000"/>
              </a:lnSpc>
            </a:pPr>
            <a:r>
              <a:rPr sz="1200" dirty="0">
                <a:solidFill>
                  <a:srgbClr val="FFFFFF"/>
                </a:solidFill>
                <a:latin typeface="Calibri"/>
                <a:cs typeface="Calibri"/>
              </a:rPr>
              <a:t>Sacubitril </a:t>
            </a:r>
            <a:r>
              <a:rPr sz="1200" spc="-5" dirty="0">
                <a:solidFill>
                  <a:srgbClr val="FFFFFF"/>
                </a:solidFill>
                <a:latin typeface="Calibri"/>
                <a:cs typeface="Calibri"/>
              </a:rPr>
              <a:t>valsartan </a:t>
            </a:r>
            <a:r>
              <a:rPr sz="1200" dirty="0">
                <a:solidFill>
                  <a:srgbClr val="FFFFFF"/>
                </a:solidFill>
                <a:latin typeface="Calibri"/>
                <a:cs typeface="Calibri"/>
              </a:rPr>
              <a:t>if EF &lt;</a:t>
            </a:r>
            <a:r>
              <a:rPr sz="1200" spc="-114" dirty="0">
                <a:solidFill>
                  <a:srgbClr val="FFFFFF"/>
                </a:solidFill>
                <a:latin typeface="Calibri"/>
                <a:cs typeface="Calibri"/>
              </a:rPr>
              <a:t> </a:t>
            </a:r>
            <a:r>
              <a:rPr sz="1200" spc="-5" dirty="0">
                <a:solidFill>
                  <a:srgbClr val="FFFFFF"/>
                </a:solidFill>
                <a:latin typeface="Calibri"/>
                <a:cs typeface="Calibri"/>
              </a:rPr>
              <a:t>35%,*  </a:t>
            </a:r>
            <a:r>
              <a:rPr sz="1200" dirty="0">
                <a:solidFill>
                  <a:srgbClr val="FFFFFF"/>
                </a:solidFill>
                <a:latin typeface="Calibri"/>
                <a:cs typeface="Calibri"/>
              </a:rPr>
              <a:t>and</a:t>
            </a:r>
            <a:endParaRPr sz="1200">
              <a:latin typeface="Calibri"/>
              <a:cs typeface="Calibri"/>
            </a:endParaRPr>
          </a:p>
          <a:p>
            <a:pPr marL="897890" indent="-229235">
              <a:lnSpc>
                <a:spcPct val="100000"/>
              </a:lnSpc>
              <a:buAutoNum type="arabicPeriod" startAt="2"/>
              <a:tabLst>
                <a:tab pos="898525" algn="l"/>
              </a:tabLst>
            </a:pPr>
            <a:r>
              <a:rPr sz="1200" spc="-20" dirty="0">
                <a:solidFill>
                  <a:srgbClr val="FFFFFF"/>
                </a:solidFill>
                <a:latin typeface="Calibri"/>
                <a:cs typeface="Calibri"/>
              </a:rPr>
              <a:t>β-blocker,</a:t>
            </a:r>
            <a:r>
              <a:rPr sz="1200" spc="-15" dirty="0">
                <a:solidFill>
                  <a:srgbClr val="FFFFFF"/>
                </a:solidFill>
                <a:latin typeface="Calibri"/>
                <a:cs typeface="Calibri"/>
              </a:rPr>
              <a:t> </a:t>
            </a:r>
            <a:r>
              <a:rPr sz="1200" dirty="0">
                <a:solidFill>
                  <a:srgbClr val="FFFFFF"/>
                </a:solidFill>
                <a:latin typeface="Calibri"/>
                <a:cs typeface="Calibri"/>
              </a:rPr>
              <a:t>and</a:t>
            </a:r>
            <a:endParaRPr sz="1200">
              <a:latin typeface="Calibri"/>
              <a:cs typeface="Calibri"/>
            </a:endParaRPr>
          </a:p>
        </p:txBody>
      </p:sp>
      <p:sp>
        <p:nvSpPr>
          <p:cNvPr id="18" name="object 18"/>
          <p:cNvSpPr txBox="1"/>
          <p:nvPr/>
        </p:nvSpPr>
        <p:spPr>
          <a:xfrm>
            <a:off x="8271610" y="3486151"/>
            <a:ext cx="1922780" cy="391160"/>
          </a:xfrm>
          <a:prstGeom prst="rect">
            <a:avLst/>
          </a:prstGeom>
        </p:spPr>
        <p:txBody>
          <a:bodyPr vert="horz" wrap="square" lIns="0" tIns="12700" rIns="0" bIns="0" rtlCol="0">
            <a:spAutoFit/>
          </a:bodyPr>
          <a:lstStyle/>
          <a:p>
            <a:pPr marL="498475" marR="5080" indent="-486409">
              <a:lnSpc>
                <a:spcPct val="100000"/>
              </a:lnSpc>
              <a:spcBef>
                <a:spcPts val="100"/>
              </a:spcBef>
            </a:pPr>
            <a:r>
              <a:rPr sz="1200" dirty="0">
                <a:solidFill>
                  <a:srgbClr val="FFFFFF"/>
                </a:solidFill>
                <a:latin typeface="Calibri"/>
                <a:cs typeface="Calibri"/>
              </a:rPr>
              <a:t>3. </a:t>
            </a:r>
            <a:r>
              <a:rPr sz="1200" spc="-5" dirty="0">
                <a:solidFill>
                  <a:srgbClr val="FFFFFF"/>
                </a:solidFill>
                <a:latin typeface="Calibri"/>
                <a:cs typeface="Calibri"/>
              </a:rPr>
              <a:t>Mineralocorticoid receptor  antagonist</a:t>
            </a:r>
            <a:r>
              <a:rPr sz="1200" spc="-40" dirty="0">
                <a:solidFill>
                  <a:srgbClr val="FFFFFF"/>
                </a:solidFill>
                <a:latin typeface="Calibri"/>
                <a:cs typeface="Calibri"/>
              </a:rPr>
              <a:t> </a:t>
            </a:r>
            <a:r>
              <a:rPr sz="1200" spc="-5" dirty="0">
                <a:solidFill>
                  <a:srgbClr val="FFFFFF"/>
                </a:solidFill>
                <a:latin typeface="Calibri"/>
                <a:cs typeface="Calibri"/>
              </a:rPr>
              <a:t>(MRA)*</a:t>
            </a:r>
            <a:endParaRPr sz="1200">
              <a:latin typeface="Calibri"/>
              <a:cs typeface="Calibri"/>
            </a:endParaRPr>
          </a:p>
        </p:txBody>
      </p:sp>
      <p:sp>
        <p:nvSpPr>
          <p:cNvPr id="19" name="object 19"/>
          <p:cNvSpPr/>
          <p:nvPr/>
        </p:nvSpPr>
        <p:spPr>
          <a:xfrm>
            <a:off x="4336541" y="2800353"/>
            <a:ext cx="2783205" cy="806450"/>
          </a:xfrm>
          <a:custGeom>
            <a:avLst/>
            <a:gdLst/>
            <a:ahLst/>
            <a:cxnLst/>
            <a:rect l="l" t="t" r="r" b="b"/>
            <a:pathLst>
              <a:path w="2783204" h="806450">
                <a:moveTo>
                  <a:pt x="2648458" y="0"/>
                </a:moveTo>
                <a:lnTo>
                  <a:pt x="134366" y="0"/>
                </a:lnTo>
                <a:lnTo>
                  <a:pt x="91896" y="6850"/>
                </a:lnTo>
                <a:lnTo>
                  <a:pt x="55012" y="25925"/>
                </a:lnTo>
                <a:lnTo>
                  <a:pt x="25925" y="55012"/>
                </a:lnTo>
                <a:lnTo>
                  <a:pt x="6850" y="91896"/>
                </a:lnTo>
                <a:lnTo>
                  <a:pt x="0" y="134365"/>
                </a:lnTo>
                <a:lnTo>
                  <a:pt x="0" y="671817"/>
                </a:lnTo>
                <a:lnTo>
                  <a:pt x="6850" y="714292"/>
                </a:lnTo>
                <a:lnTo>
                  <a:pt x="25925" y="751181"/>
                </a:lnTo>
                <a:lnTo>
                  <a:pt x="55012" y="780269"/>
                </a:lnTo>
                <a:lnTo>
                  <a:pt x="91896" y="799345"/>
                </a:lnTo>
                <a:lnTo>
                  <a:pt x="134366" y="806195"/>
                </a:lnTo>
                <a:lnTo>
                  <a:pt x="2648458" y="806195"/>
                </a:lnTo>
                <a:lnTo>
                  <a:pt x="2690927" y="799345"/>
                </a:lnTo>
                <a:lnTo>
                  <a:pt x="2727811" y="780269"/>
                </a:lnTo>
                <a:lnTo>
                  <a:pt x="2756898" y="751181"/>
                </a:lnTo>
                <a:lnTo>
                  <a:pt x="2775973" y="714292"/>
                </a:lnTo>
                <a:lnTo>
                  <a:pt x="2782824" y="671817"/>
                </a:lnTo>
                <a:lnTo>
                  <a:pt x="2782824" y="134365"/>
                </a:lnTo>
                <a:lnTo>
                  <a:pt x="2775973" y="91896"/>
                </a:lnTo>
                <a:lnTo>
                  <a:pt x="2756898" y="55012"/>
                </a:lnTo>
                <a:lnTo>
                  <a:pt x="2727811" y="25925"/>
                </a:lnTo>
                <a:lnTo>
                  <a:pt x="2690927" y="6850"/>
                </a:lnTo>
                <a:lnTo>
                  <a:pt x="2648458" y="0"/>
                </a:lnTo>
                <a:close/>
              </a:path>
            </a:pathLst>
          </a:custGeom>
          <a:solidFill>
            <a:srgbClr val="5B9BD4"/>
          </a:solidFill>
        </p:spPr>
        <p:txBody>
          <a:bodyPr wrap="square" lIns="0" tIns="0" rIns="0" bIns="0" rtlCol="0"/>
          <a:lstStyle/>
          <a:p>
            <a:endParaRPr/>
          </a:p>
        </p:txBody>
      </p:sp>
      <p:sp>
        <p:nvSpPr>
          <p:cNvPr id="20" name="object 20"/>
          <p:cNvSpPr txBox="1"/>
          <p:nvPr/>
        </p:nvSpPr>
        <p:spPr>
          <a:xfrm>
            <a:off x="4469496" y="2906538"/>
            <a:ext cx="2515235" cy="574040"/>
          </a:xfrm>
          <a:prstGeom prst="rect">
            <a:avLst/>
          </a:prstGeom>
        </p:spPr>
        <p:txBody>
          <a:bodyPr vert="horz" wrap="square" lIns="0" tIns="12700" rIns="0" bIns="0" rtlCol="0">
            <a:spAutoFit/>
          </a:bodyPr>
          <a:lstStyle/>
          <a:p>
            <a:pPr marL="12700" marR="5080" indent="-1905" algn="ctr">
              <a:lnSpc>
                <a:spcPct val="100000"/>
              </a:lnSpc>
              <a:spcBef>
                <a:spcPts val="100"/>
              </a:spcBef>
            </a:pPr>
            <a:r>
              <a:rPr sz="1200" spc="-10" dirty="0">
                <a:solidFill>
                  <a:srgbClr val="FFFFFF"/>
                </a:solidFill>
                <a:latin typeface="Calibri"/>
                <a:cs typeface="Calibri"/>
              </a:rPr>
              <a:t>Offer </a:t>
            </a:r>
            <a:r>
              <a:rPr sz="1200" dirty="0">
                <a:solidFill>
                  <a:srgbClr val="FFFFFF"/>
                </a:solidFill>
                <a:latin typeface="Calibri"/>
                <a:cs typeface="Calibri"/>
              </a:rPr>
              <a:t>a </a:t>
            </a:r>
            <a:r>
              <a:rPr sz="1200" spc="-5" dirty="0">
                <a:solidFill>
                  <a:srgbClr val="FFFFFF"/>
                </a:solidFill>
                <a:latin typeface="Calibri"/>
                <a:cs typeface="Calibri"/>
              </a:rPr>
              <a:t>personalised </a:t>
            </a:r>
            <a:r>
              <a:rPr sz="1200" spc="-10" dirty="0">
                <a:solidFill>
                  <a:srgbClr val="FFFFFF"/>
                </a:solidFill>
                <a:latin typeface="Calibri"/>
                <a:cs typeface="Calibri"/>
              </a:rPr>
              <a:t>exercise-based  </a:t>
            </a:r>
            <a:r>
              <a:rPr sz="1200" spc="-5" dirty="0">
                <a:solidFill>
                  <a:srgbClr val="FFFFFF"/>
                </a:solidFill>
                <a:latin typeface="Calibri"/>
                <a:cs typeface="Calibri"/>
              </a:rPr>
              <a:t>cardiac rehabilitation </a:t>
            </a:r>
            <a:r>
              <a:rPr sz="1200" spc="-10" dirty="0">
                <a:solidFill>
                  <a:srgbClr val="FFFFFF"/>
                </a:solidFill>
                <a:latin typeface="Calibri"/>
                <a:cs typeface="Calibri"/>
              </a:rPr>
              <a:t>programme</a:t>
            </a:r>
            <a:r>
              <a:rPr sz="1200" spc="-80" dirty="0">
                <a:solidFill>
                  <a:srgbClr val="FFFFFF"/>
                </a:solidFill>
                <a:latin typeface="Calibri"/>
                <a:cs typeface="Calibri"/>
              </a:rPr>
              <a:t> </a:t>
            </a:r>
            <a:r>
              <a:rPr sz="1200" dirty="0">
                <a:solidFill>
                  <a:srgbClr val="FFFFFF"/>
                </a:solidFill>
                <a:latin typeface="Calibri"/>
                <a:cs typeface="Calibri"/>
              </a:rPr>
              <a:t>unless  </a:t>
            </a:r>
            <a:r>
              <a:rPr sz="1200" spc="-5" dirty="0">
                <a:solidFill>
                  <a:srgbClr val="FFFFFF"/>
                </a:solidFill>
                <a:latin typeface="Calibri"/>
                <a:cs typeface="Calibri"/>
              </a:rPr>
              <a:t>condition </a:t>
            </a:r>
            <a:r>
              <a:rPr sz="1200" dirty="0">
                <a:solidFill>
                  <a:srgbClr val="FFFFFF"/>
                </a:solidFill>
                <a:latin typeface="Calibri"/>
                <a:cs typeface="Calibri"/>
              </a:rPr>
              <a:t>is</a:t>
            </a:r>
            <a:r>
              <a:rPr sz="1200" spc="-15" dirty="0">
                <a:solidFill>
                  <a:srgbClr val="FFFFFF"/>
                </a:solidFill>
                <a:latin typeface="Calibri"/>
                <a:cs typeface="Calibri"/>
              </a:rPr>
              <a:t> </a:t>
            </a:r>
            <a:r>
              <a:rPr sz="1200" spc="-5" dirty="0">
                <a:solidFill>
                  <a:srgbClr val="FFFFFF"/>
                </a:solidFill>
                <a:latin typeface="Calibri"/>
                <a:cs typeface="Calibri"/>
              </a:rPr>
              <a:t>unstable</a:t>
            </a:r>
            <a:endParaRPr sz="1200">
              <a:latin typeface="Calibri"/>
              <a:cs typeface="Calibri"/>
            </a:endParaRPr>
          </a:p>
        </p:txBody>
      </p:sp>
      <p:grpSp>
        <p:nvGrpSpPr>
          <p:cNvPr id="21" name="object 21"/>
          <p:cNvGrpSpPr/>
          <p:nvPr/>
        </p:nvGrpSpPr>
        <p:grpSpPr>
          <a:xfrm>
            <a:off x="787654" y="2774953"/>
            <a:ext cx="2804795" cy="826769"/>
            <a:chOff x="787654" y="2774953"/>
            <a:chExt cx="2804795" cy="826769"/>
          </a:xfrm>
        </p:grpSpPr>
        <p:sp>
          <p:nvSpPr>
            <p:cNvPr id="22" name="object 22"/>
            <p:cNvSpPr/>
            <p:nvPr/>
          </p:nvSpPr>
          <p:spPr>
            <a:xfrm>
              <a:off x="797814" y="2785113"/>
              <a:ext cx="2784475" cy="806450"/>
            </a:xfrm>
            <a:custGeom>
              <a:avLst/>
              <a:gdLst/>
              <a:ahLst/>
              <a:cxnLst/>
              <a:rect l="l" t="t" r="r" b="b"/>
              <a:pathLst>
                <a:path w="2784475" h="806450">
                  <a:moveTo>
                    <a:pt x="2649982" y="0"/>
                  </a:moveTo>
                  <a:lnTo>
                    <a:pt x="134366" y="0"/>
                  </a:lnTo>
                  <a:lnTo>
                    <a:pt x="91896" y="6850"/>
                  </a:lnTo>
                  <a:lnTo>
                    <a:pt x="55012" y="25925"/>
                  </a:lnTo>
                  <a:lnTo>
                    <a:pt x="25925" y="55012"/>
                  </a:lnTo>
                  <a:lnTo>
                    <a:pt x="6850" y="91896"/>
                  </a:lnTo>
                  <a:lnTo>
                    <a:pt x="0" y="134365"/>
                  </a:lnTo>
                  <a:lnTo>
                    <a:pt x="0" y="671817"/>
                  </a:lnTo>
                  <a:lnTo>
                    <a:pt x="6850" y="714292"/>
                  </a:lnTo>
                  <a:lnTo>
                    <a:pt x="25925" y="751181"/>
                  </a:lnTo>
                  <a:lnTo>
                    <a:pt x="55012" y="780269"/>
                  </a:lnTo>
                  <a:lnTo>
                    <a:pt x="91896" y="799345"/>
                  </a:lnTo>
                  <a:lnTo>
                    <a:pt x="134366" y="806195"/>
                  </a:lnTo>
                  <a:lnTo>
                    <a:pt x="2649982" y="806195"/>
                  </a:lnTo>
                  <a:lnTo>
                    <a:pt x="2692451" y="799345"/>
                  </a:lnTo>
                  <a:lnTo>
                    <a:pt x="2729335" y="780269"/>
                  </a:lnTo>
                  <a:lnTo>
                    <a:pt x="2758422" y="751181"/>
                  </a:lnTo>
                  <a:lnTo>
                    <a:pt x="2777497" y="714292"/>
                  </a:lnTo>
                  <a:lnTo>
                    <a:pt x="2784348" y="671817"/>
                  </a:lnTo>
                  <a:lnTo>
                    <a:pt x="2784348" y="134365"/>
                  </a:lnTo>
                  <a:lnTo>
                    <a:pt x="2777497" y="91896"/>
                  </a:lnTo>
                  <a:lnTo>
                    <a:pt x="2758422" y="55012"/>
                  </a:lnTo>
                  <a:lnTo>
                    <a:pt x="2729335" y="25925"/>
                  </a:lnTo>
                  <a:lnTo>
                    <a:pt x="2692451" y="6850"/>
                  </a:lnTo>
                  <a:lnTo>
                    <a:pt x="2649982" y="0"/>
                  </a:lnTo>
                  <a:close/>
                </a:path>
              </a:pathLst>
            </a:custGeom>
            <a:solidFill>
              <a:srgbClr val="5B9BD4"/>
            </a:solidFill>
          </p:spPr>
          <p:txBody>
            <a:bodyPr wrap="square" lIns="0" tIns="0" rIns="0" bIns="0" rtlCol="0"/>
            <a:lstStyle/>
            <a:p>
              <a:endParaRPr/>
            </a:p>
          </p:txBody>
        </p:sp>
        <p:sp>
          <p:nvSpPr>
            <p:cNvPr id="23" name="object 23"/>
            <p:cNvSpPr/>
            <p:nvPr/>
          </p:nvSpPr>
          <p:spPr>
            <a:xfrm>
              <a:off x="797814" y="2785113"/>
              <a:ext cx="2784475" cy="806450"/>
            </a:xfrm>
            <a:custGeom>
              <a:avLst/>
              <a:gdLst/>
              <a:ahLst/>
              <a:cxnLst/>
              <a:rect l="l" t="t" r="r" b="b"/>
              <a:pathLst>
                <a:path w="2784475" h="806450">
                  <a:moveTo>
                    <a:pt x="0" y="134365"/>
                  </a:moveTo>
                  <a:lnTo>
                    <a:pt x="6850" y="91896"/>
                  </a:lnTo>
                  <a:lnTo>
                    <a:pt x="25925" y="55012"/>
                  </a:lnTo>
                  <a:lnTo>
                    <a:pt x="55012" y="25925"/>
                  </a:lnTo>
                  <a:lnTo>
                    <a:pt x="91896" y="6850"/>
                  </a:lnTo>
                  <a:lnTo>
                    <a:pt x="134366" y="0"/>
                  </a:lnTo>
                  <a:lnTo>
                    <a:pt x="2649982" y="0"/>
                  </a:lnTo>
                  <a:lnTo>
                    <a:pt x="2692451" y="6850"/>
                  </a:lnTo>
                  <a:lnTo>
                    <a:pt x="2729335" y="25925"/>
                  </a:lnTo>
                  <a:lnTo>
                    <a:pt x="2758422" y="55012"/>
                  </a:lnTo>
                  <a:lnTo>
                    <a:pt x="2777497" y="91896"/>
                  </a:lnTo>
                  <a:lnTo>
                    <a:pt x="2784348" y="134365"/>
                  </a:lnTo>
                  <a:lnTo>
                    <a:pt x="2784348" y="671817"/>
                  </a:lnTo>
                  <a:lnTo>
                    <a:pt x="2777497" y="714292"/>
                  </a:lnTo>
                  <a:lnTo>
                    <a:pt x="2758422" y="751181"/>
                  </a:lnTo>
                  <a:lnTo>
                    <a:pt x="2729335" y="780269"/>
                  </a:lnTo>
                  <a:lnTo>
                    <a:pt x="2692451" y="799345"/>
                  </a:lnTo>
                  <a:lnTo>
                    <a:pt x="2649982" y="806195"/>
                  </a:lnTo>
                  <a:lnTo>
                    <a:pt x="134366" y="806195"/>
                  </a:lnTo>
                  <a:lnTo>
                    <a:pt x="91896" y="799345"/>
                  </a:lnTo>
                  <a:lnTo>
                    <a:pt x="55012" y="780269"/>
                  </a:lnTo>
                  <a:lnTo>
                    <a:pt x="25925" y="751181"/>
                  </a:lnTo>
                  <a:lnTo>
                    <a:pt x="6850" y="714292"/>
                  </a:lnTo>
                  <a:lnTo>
                    <a:pt x="0" y="671817"/>
                  </a:lnTo>
                  <a:lnTo>
                    <a:pt x="0" y="134365"/>
                  </a:lnTo>
                  <a:close/>
                </a:path>
              </a:pathLst>
            </a:custGeom>
            <a:ln w="19812">
              <a:solidFill>
                <a:srgbClr val="FFFFFF"/>
              </a:solidFill>
            </a:ln>
          </p:spPr>
          <p:txBody>
            <a:bodyPr wrap="square" lIns="0" tIns="0" rIns="0" bIns="0" rtlCol="0"/>
            <a:lstStyle/>
            <a:p>
              <a:endParaRPr/>
            </a:p>
          </p:txBody>
        </p:sp>
      </p:grpSp>
      <p:sp>
        <p:nvSpPr>
          <p:cNvPr id="24" name="object 24"/>
          <p:cNvSpPr txBox="1"/>
          <p:nvPr/>
        </p:nvSpPr>
        <p:spPr>
          <a:xfrm>
            <a:off x="1022714" y="2890758"/>
            <a:ext cx="2542996" cy="566822"/>
          </a:xfrm>
          <a:prstGeom prst="rect">
            <a:avLst/>
          </a:prstGeom>
        </p:spPr>
        <p:txBody>
          <a:bodyPr vert="horz" wrap="square" lIns="0" tIns="12700" rIns="0" bIns="0" rtlCol="0">
            <a:spAutoFit/>
          </a:bodyPr>
          <a:lstStyle/>
          <a:p>
            <a:pPr marL="12700" marR="5080" indent="1270" algn="ctr">
              <a:lnSpc>
                <a:spcPct val="100000"/>
              </a:lnSpc>
              <a:spcBef>
                <a:spcPts val="100"/>
              </a:spcBef>
            </a:pPr>
            <a:r>
              <a:rPr sz="1200" spc="-5" dirty="0">
                <a:solidFill>
                  <a:srgbClr val="FFFFFF"/>
                </a:solidFill>
                <a:latin typeface="Calibri"/>
                <a:cs typeface="Calibri"/>
              </a:rPr>
              <a:t>Manage co-morbidities such </a:t>
            </a:r>
            <a:r>
              <a:rPr sz="1200" dirty="0">
                <a:solidFill>
                  <a:srgbClr val="FFFFFF"/>
                </a:solidFill>
                <a:latin typeface="Calibri"/>
                <a:cs typeface="Calibri"/>
              </a:rPr>
              <a:t>as  </a:t>
            </a:r>
            <a:r>
              <a:rPr sz="1200" spc="-5" dirty="0">
                <a:solidFill>
                  <a:srgbClr val="FFFFFF"/>
                </a:solidFill>
                <a:latin typeface="Calibri"/>
                <a:cs typeface="Calibri"/>
              </a:rPr>
              <a:t>hypertension, atrial fibrillation,  ischaemic </a:t>
            </a:r>
            <a:r>
              <a:rPr sz="1200" dirty="0">
                <a:solidFill>
                  <a:srgbClr val="FFFFFF"/>
                </a:solidFill>
                <a:latin typeface="Calibri"/>
                <a:cs typeface="Calibri"/>
              </a:rPr>
              <a:t>heart </a:t>
            </a:r>
            <a:r>
              <a:rPr sz="1200" spc="-5" dirty="0">
                <a:solidFill>
                  <a:srgbClr val="FFFFFF"/>
                </a:solidFill>
                <a:latin typeface="Calibri"/>
                <a:cs typeface="Calibri"/>
              </a:rPr>
              <a:t>disease </a:t>
            </a:r>
            <a:r>
              <a:rPr sz="1200" dirty="0">
                <a:solidFill>
                  <a:srgbClr val="FFFFFF"/>
                </a:solidFill>
                <a:latin typeface="Calibri"/>
                <a:cs typeface="Calibri"/>
              </a:rPr>
              <a:t>and </a:t>
            </a:r>
            <a:r>
              <a:rPr sz="1200" spc="-5" dirty="0">
                <a:solidFill>
                  <a:srgbClr val="FFFFFF"/>
                </a:solidFill>
                <a:latin typeface="Calibri"/>
                <a:cs typeface="Calibri"/>
              </a:rPr>
              <a:t>diabetes</a:t>
            </a:r>
            <a:r>
              <a:rPr lang="en-GB" sz="1200" b="1" i="0" baseline="30000" dirty="0">
                <a:solidFill>
                  <a:schemeClr val="bg1"/>
                </a:solidFill>
                <a:effectLst/>
                <a:latin typeface="Open Sans" panose="020B0606030504020204" pitchFamily="34" charset="0"/>
              </a:rPr>
              <a:t>†</a:t>
            </a:r>
            <a:endParaRPr sz="1200" baseline="30000" dirty="0">
              <a:solidFill>
                <a:schemeClr val="bg1"/>
              </a:solidFill>
              <a:latin typeface="Calibri"/>
              <a:cs typeface="Calibri"/>
            </a:endParaRPr>
          </a:p>
        </p:txBody>
      </p:sp>
      <p:grpSp>
        <p:nvGrpSpPr>
          <p:cNvPr id="25" name="object 25"/>
          <p:cNvGrpSpPr/>
          <p:nvPr/>
        </p:nvGrpSpPr>
        <p:grpSpPr>
          <a:xfrm>
            <a:off x="3603156" y="1223556"/>
            <a:ext cx="5833110" cy="3757295"/>
            <a:chOff x="3575050" y="1244853"/>
            <a:chExt cx="5833110" cy="3757295"/>
          </a:xfrm>
        </p:grpSpPr>
        <p:sp>
          <p:nvSpPr>
            <p:cNvPr id="26" name="object 26"/>
            <p:cNvSpPr/>
            <p:nvPr/>
          </p:nvSpPr>
          <p:spPr>
            <a:xfrm>
              <a:off x="3581400" y="3186683"/>
              <a:ext cx="692150" cy="14604"/>
            </a:xfrm>
            <a:custGeom>
              <a:avLst/>
              <a:gdLst/>
              <a:ahLst/>
              <a:cxnLst/>
              <a:rect l="l" t="t" r="r" b="b"/>
              <a:pathLst>
                <a:path w="692150" h="14605">
                  <a:moveTo>
                    <a:pt x="0" y="0"/>
                  </a:moveTo>
                  <a:lnTo>
                    <a:pt x="691692" y="14452"/>
                  </a:lnTo>
                </a:path>
              </a:pathLst>
            </a:custGeom>
            <a:ln w="12700">
              <a:solidFill>
                <a:srgbClr val="4471C4"/>
              </a:solidFill>
            </a:ln>
          </p:spPr>
          <p:txBody>
            <a:bodyPr wrap="square" lIns="0" tIns="0" rIns="0" bIns="0" rtlCol="0"/>
            <a:lstStyle/>
            <a:p>
              <a:endParaRPr/>
            </a:p>
          </p:txBody>
        </p:sp>
        <p:sp>
          <p:nvSpPr>
            <p:cNvPr id="27" name="object 27"/>
            <p:cNvSpPr/>
            <p:nvPr/>
          </p:nvSpPr>
          <p:spPr>
            <a:xfrm>
              <a:off x="4259599" y="3162776"/>
              <a:ext cx="77470" cy="76200"/>
            </a:xfrm>
            <a:custGeom>
              <a:avLst/>
              <a:gdLst/>
              <a:ahLst/>
              <a:cxnLst/>
              <a:rect l="l" t="t" r="r" b="b"/>
              <a:pathLst>
                <a:path w="77470" h="76200">
                  <a:moveTo>
                    <a:pt x="1600" y="0"/>
                  </a:moveTo>
                  <a:lnTo>
                    <a:pt x="0" y="76187"/>
                  </a:lnTo>
                  <a:lnTo>
                    <a:pt x="76987" y="39687"/>
                  </a:lnTo>
                  <a:lnTo>
                    <a:pt x="1600" y="0"/>
                  </a:lnTo>
                  <a:close/>
                </a:path>
              </a:pathLst>
            </a:custGeom>
            <a:solidFill>
              <a:srgbClr val="4471C4"/>
            </a:solidFill>
          </p:spPr>
          <p:txBody>
            <a:bodyPr wrap="square" lIns="0" tIns="0" rIns="0" bIns="0" rtlCol="0"/>
            <a:lstStyle/>
            <a:p>
              <a:endParaRPr/>
            </a:p>
          </p:txBody>
        </p:sp>
        <p:sp>
          <p:nvSpPr>
            <p:cNvPr id="28" name="object 28"/>
            <p:cNvSpPr/>
            <p:nvPr/>
          </p:nvSpPr>
          <p:spPr>
            <a:xfrm>
              <a:off x="7182043" y="3206163"/>
              <a:ext cx="659765" cy="28575"/>
            </a:xfrm>
            <a:custGeom>
              <a:avLst/>
              <a:gdLst/>
              <a:ahLst/>
              <a:cxnLst/>
              <a:rect l="l" t="t" r="r" b="b"/>
              <a:pathLst>
                <a:path w="659765" h="28575">
                  <a:moveTo>
                    <a:pt x="659345" y="28257"/>
                  </a:moveTo>
                  <a:lnTo>
                    <a:pt x="0" y="0"/>
                  </a:lnTo>
                </a:path>
              </a:pathLst>
            </a:custGeom>
            <a:ln w="12700">
              <a:solidFill>
                <a:srgbClr val="4471C4"/>
              </a:solidFill>
            </a:ln>
          </p:spPr>
          <p:txBody>
            <a:bodyPr wrap="square" lIns="0" tIns="0" rIns="0" bIns="0" rtlCol="0"/>
            <a:lstStyle/>
            <a:p>
              <a:endParaRPr/>
            </a:p>
          </p:txBody>
        </p:sp>
        <p:sp>
          <p:nvSpPr>
            <p:cNvPr id="29" name="object 29"/>
            <p:cNvSpPr/>
            <p:nvPr/>
          </p:nvSpPr>
          <p:spPr>
            <a:xfrm>
              <a:off x="7118602" y="3168654"/>
              <a:ext cx="78105" cy="76200"/>
            </a:xfrm>
            <a:custGeom>
              <a:avLst/>
              <a:gdLst/>
              <a:ahLst/>
              <a:cxnLst/>
              <a:rect l="l" t="t" r="r" b="b"/>
              <a:pathLst>
                <a:path w="78104" h="76200">
                  <a:moveTo>
                    <a:pt x="77762" y="0"/>
                  </a:moveTo>
                  <a:lnTo>
                    <a:pt x="0" y="34797"/>
                  </a:lnTo>
                  <a:lnTo>
                    <a:pt x="74498" y="76123"/>
                  </a:lnTo>
                  <a:lnTo>
                    <a:pt x="77762" y="0"/>
                  </a:lnTo>
                  <a:close/>
                </a:path>
              </a:pathLst>
            </a:custGeom>
            <a:solidFill>
              <a:srgbClr val="4471C4"/>
            </a:solidFill>
          </p:spPr>
          <p:txBody>
            <a:bodyPr wrap="square" lIns="0" tIns="0" rIns="0" bIns="0" rtlCol="0"/>
            <a:lstStyle/>
            <a:p>
              <a:endParaRPr/>
            </a:p>
          </p:txBody>
        </p:sp>
        <p:sp>
          <p:nvSpPr>
            <p:cNvPr id="30" name="object 30"/>
            <p:cNvSpPr/>
            <p:nvPr/>
          </p:nvSpPr>
          <p:spPr>
            <a:xfrm>
              <a:off x="9131808" y="2325623"/>
              <a:ext cx="217170" cy="88265"/>
            </a:xfrm>
            <a:custGeom>
              <a:avLst/>
              <a:gdLst/>
              <a:ahLst/>
              <a:cxnLst/>
              <a:rect l="l" t="t" r="r" b="b"/>
              <a:pathLst>
                <a:path w="217170" h="88264">
                  <a:moveTo>
                    <a:pt x="0" y="0"/>
                  </a:moveTo>
                  <a:lnTo>
                    <a:pt x="216954" y="87858"/>
                  </a:lnTo>
                </a:path>
              </a:pathLst>
            </a:custGeom>
            <a:ln w="12700">
              <a:solidFill>
                <a:srgbClr val="4471C4"/>
              </a:solidFill>
            </a:ln>
          </p:spPr>
          <p:txBody>
            <a:bodyPr wrap="square" lIns="0" tIns="0" rIns="0" bIns="0" rtlCol="0"/>
            <a:lstStyle/>
            <a:p>
              <a:endParaRPr/>
            </a:p>
          </p:txBody>
        </p:sp>
        <p:sp>
          <p:nvSpPr>
            <p:cNvPr id="31" name="object 31"/>
            <p:cNvSpPr/>
            <p:nvPr/>
          </p:nvSpPr>
          <p:spPr>
            <a:xfrm>
              <a:off x="9322698" y="2373401"/>
              <a:ext cx="85090" cy="71120"/>
            </a:xfrm>
            <a:custGeom>
              <a:avLst/>
              <a:gdLst/>
              <a:ahLst/>
              <a:cxnLst/>
              <a:rect l="l" t="t" r="r" b="b"/>
              <a:pathLst>
                <a:path w="85090" h="71119">
                  <a:moveTo>
                    <a:pt x="28600" y="0"/>
                  </a:moveTo>
                  <a:lnTo>
                    <a:pt x="0" y="70624"/>
                  </a:lnTo>
                  <a:lnTo>
                    <a:pt x="84924" y="63919"/>
                  </a:lnTo>
                  <a:lnTo>
                    <a:pt x="28600" y="0"/>
                  </a:lnTo>
                  <a:close/>
                </a:path>
              </a:pathLst>
            </a:custGeom>
            <a:solidFill>
              <a:srgbClr val="4471C4"/>
            </a:solidFill>
          </p:spPr>
          <p:txBody>
            <a:bodyPr wrap="square" lIns="0" tIns="0" rIns="0" bIns="0" rtlCol="0"/>
            <a:lstStyle/>
            <a:p>
              <a:endParaRPr/>
            </a:p>
          </p:txBody>
        </p:sp>
        <p:sp>
          <p:nvSpPr>
            <p:cNvPr id="32" name="object 32"/>
            <p:cNvSpPr/>
            <p:nvPr/>
          </p:nvSpPr>
          <p:spPr>
            <a:xfrm>
              <a:off x="3916168" y="1251203"/>
              <a:ext cx="2341880" cy="875030"/>
            </a:xfrm>
            <a:custGeom>
              <a:avLst/>
              <a:gdLst/>
              <a:ahLst/>
              <a:cxnLst/>
              <a:rect l="l" t="t" r="r" b="b"/>
              <a:pathLst>
                <a:path w="2341879" h="875030">
                  <a:moveTo>
                    <a:pt x="2341346" y="0"/>
                  </a:moveTo>
                  <a:lnTo>
                    <a:pt x="2341346" y="874991"/>
                  </a:lnTo>
                  <a:lnTo>
                    <a:pt x="0" y="874991"/>
                  </a:lnTo>
                </a:path>
              </a:pathLst>
            </a:custGeom>
            <a:ln w="12700">
              <a:solidFill>
                <a:srgbClr val="4471C4"/>
              </a:solidFill>
            </a:ln>
          </p:spPr>
          <p:txBody>
            <a:bodyPr wrap="square" lIns="0" tIns="0" rIns="0" bIns="0" rtlCol="0"/>
            <a:lstStyle/>
            <a:p>
              <a:endParaRPr/>
            </a:p>
          </p:txBody>
        </p:sp>
        <p:sp>
          <p:nvSpPr>
            <p:cNvPr id="33" name="object 33"/>
            <p:cNvSpPr/>
            <p:nvPr/>
          </p:nvSpPr>
          <p:spPr>
            <a:xfrm>
              <a:off x="3852672" y="2088019"/>
              <a:ext cx="3061970" cy="76835"/>
            </a:xfrm>
            <a:custGeom>
              <a:avLst/>
              <a:gdLst/>
              <a:ahLst/>
              <a:cxnLst/>
              <a:rect l="l" t="t" r="r" b="b"/>
              <a:pathLst>
                <a:path w="3061970" h="76835">
                  <a:moveTo>
                    <a:pt x="76200" y="76"/>
                  </a:moveTo>
                  <a:lnTo>
                    <a:pt x="0" y="38176"/>
                  </a:lnTo>
                  <a:lnTo>
                    <a:pt x="76200" y="76276"/>
                  </a:lnTo>
                  <a:lnTo>
                    <a:pt x="76200" y="76"/>
                  </a:lnTo>
                  <a:close/>
                </a:path>
                <a:path w="3061970" h="76835">
                  <a:moveTo>
                    <a:pt x="3061805" y="38100"/>
                  </a:moveTo>
                  <a:lnTo>
                    <a:pt x="2985605" y="0"/>
                  </a:lnTo>
                  <a:lnTo>
                    <a:pt x="2985605" y="76200"/>
                  </a:lnTo>
                  <a:lnTo>
                    <a:pt x="3061805" y="38100"/>
                  </a:lnTo>
                  <a:close/>
                </a:path>
              </a:pathLst>
            </a:custGeom>
            <a:solidFill>
              <a:srgbClr val="4471C4"/>
            </a:solidFill>
          </p:spPr>
          <p:txBody>
            <a:bodyPr wrap="square" lIns="0" tIns="0" rIns="0" bIns="0" rtlCol="0"/>
            <a:lstStyle/>
            <a:p>
              <a:endParaRPr/>
            </a:p>
          </p:txBody>
        </p:sp>
        <p:sp>
          <p:nvSpPr>
            <p:cNvPr id="34" name="object 34"/>
            <p:cNvSpPr/>
            <p:nvPr/>
          </p:nvSpPr>
          <p:spPr>
            <a:xfrm>
              <a:off x="6711695" y="3823719"/>
              <a:ext cx="1259205" cy="1172210"/>
            </a:xfrm>
            <a:custGeom>
              <a:avLst/>
              <a:gdLst/>
              <a:ahLst/>
              <a:cxnLst/>
              <a:rect l="l" t="t" r="r" b="b"/>
              <a:pathLst>
                <a:path w="1259204" h="1172210">
                  <a:moveTo>
                    <a:pt x="1063498" y="0"/>
                  </a:moveTo>
                  <a:lnTo>
                    <a:pt x="195326" y="0"/>
                  </a:lnTo>
                  <a:lnTo>
                    <a:pt x="150540" y="5158"/>
                  </a:lnTo>
                  <a:lnTo>
                    <a:pt x="109427" y="19853"/>
                  </a:lnTo>
                  <a:lnTo>
                    <a:pt x="73160" y="42911"/>
                  </a:lnTo>
                  <a:lnTo>
                    <a:pt x="42911" y="73160"/>
                  </a:lnTo>
                  <a:lnTo>
                    <a:pt x="19853" y="109427"/>
                  </a:lnTo>
                  <a:lnTo>
                    <a:pt x="5158" y="150540"/>
                  </a:lnTo>
                  <a:lnTo>
                    <a:pt x="0" y="195326"/>
                  </a:lnTo>
                  <a:lnTo>
                    <a:pt x="0" y="976617"/>
                  </a:lnTo>
                  <a:lnTo>
                    <a:pt x="5158" y="1021407"/>
                  </a:lnTo>
                  <a:lnTo>
                    <a:pt x="19853" y="1062524"/>
                  </a:lnTo>
                  <a:lnTo>
                    <a:pt x="42911" y="1098793"/>
                  </a:lnTo>
                  <a:lnTo>
                    <a:pt x="73160" y="1129043"/>
                  </a:lnTo>
                  <a:lnTo>
                    <a:pt x="109427" y="1152102"/>
                  </a:lnTo>
                  <a:lnTo>
                    <a:pt x="150540" y="1166797"/>
                  </a:lnTo>
                  <a:lnTo>
                    <a:pt x="195326" y="1171956"/>
                  </a:lnTo>
                  <a:lnTo>
                    <a:pt x="1063498" y="1171956"/>
                  </a:lnTo>
                  <a:lnTo>
                    <a:pt x="1108283" y="1166797"/>
                  </a:lnTo>
                  <a:lnTo>
                    <a:pt x="1149396" y="1152102"/>
                  </a:lnTo>
                  <a:lnTo>
                    <a:pt x="1185663" y="1129043"/>
                  </a:lnTo>
                  <a:lnTo>
                    <a:pt x="1215912" y="1098793"/>
                  </a:lnTo>
                  <a:lnTo>
                    <a:pt x="1238970" y="1062524"/>
                  </a:lnTo>
                  <a:lnTo>
                    <a:pt x="1253665" y="1021407"/>
                  </a:lnTo>
                  <a:lnTo>
                    <a:pt x="1258824" y="976617"/>
                  </a:lnTo>
                  <a:lnTo>
                    <a:pt x="1258824" y="195326"/>
                  </a:lnTo>
                  <a:lnTo>
                    <a:pt x="1253665" y="150540"/>
                  </a:lnTo>
                  <a:lnTo>
                    <a:pt x="1238970" y="109427"/>
                  </a:lnTo>
                  <a:lnTo>
                    <a:pt x="1215912" y="73160"/>
                  </a:lnTo>
                  <a:lnTo>
                    <a:pt x="1185663" y="42911"/>
                  </a:lnTo>
                  <a:lnTo>
                    <a:pt x="1149396" y="19853"/>
                  </a:lnTo>
                  <a:lnTo>
                    <a:pt x="1108283" y="5158"/>
                  </a:lnTo>
                  <a:lnTo>
                    <a:pt x="1063498" y="0"/>
                  </a:lnTo>
                  <a:close/>
                </a:path>
              </a:pathLst>
            </a:custGeom>
            <a:solidFill>
              <a:srgbClr val="538235"/>
            </a:solidFill>
          </p:spPr>
          <p:txBody>
            <a:bodyPr wrap="square" lIns="0" tIns="0" rIns="0" bIns="0" rtlCol="0"/>
            <a:lstStyle/>
            <a:p>
              <a:endParaRPr/>
            </a:p>
          </p:txBody>
        </p:sp>
        <p:sp>
          <p:nvSpPr>
            <p:cNvPr id="35" name="object 35"/>
            <p:cNvSpPr/>
            <p:nvPr/>
          </p:nvSpPr>
          <p:spPr>
            <a:xfrm>
              <a:off x="6711695" y="3823719"/>
              <a:ext cx="1259205" cy="1172210"/>
            </a:xfrm>
            <a:custGeom>
              <a:avLst/>
              <a:gdLst/>
              <a:ahLst/>
              <a:cxnLst/>
              <a:rect l="l" t="t" r="r" b="b"/>
              <a:pathLst>
                <a:path w="1259204" h="1172210">
                  <a:moveTo>
                    <a:pt x="0" y="195326"/>
                  </a:moveTo>
                  <a:lnTo>
                    <a:pt x="5158" y="150540"/>
                  </a:lnTo>
                  <a:lnTo>
                    <a:pt x="19853" y="109427"/>
                  </a:lnTo>
                  <a:lnTo>
                    <a:pt x="42911" y="73160"/>
                  </a:lnTo>
                  <a:lnTo>
                    <a:pt x="73160" y="42911"/>
                  </a:lnTo>
                  <a:lnTo>
                    <a:pt x="109427" y="19853"/>
                  </a:lnTo>
                  <a:lnTo>
                    <a:pt x="150540" y="5158"/>
                  </a:lnTo>
                  <a:lnTo>
                    <a:pt x="195326" y="0"/>
                  </a:lnTo>
                  <a:lnTo>
                    <a:pt x="1063498" y="0"/>
                  </a:lnTo>
                  <a:lnTo>
                    <a:pt x="1108283" y="5158"/>
                  </a:lnTo>
                  <a:lnTo>
                    <a:pt x="1149396" y="19853"/>
                  </a:lnTo>
                  <a:lnTo>
                    <a:pt x="1185663" y="42911"/>
                  </a:lnTo>
                  <a:lnTo>
                    <a:pt x="1215912" y="73160"/>
                  </a:lnTo>
                  <a:lnTo>
                    <a:pt x="1238970" y="109427"/>
                  </a:lnTo>
                  <a:lnTo>
                    <a:pt x="1253665" y="150540"/>
                  </a:lnTo>
                  <a:lnTo>
                    <a:pt x="1258824" y="195326"/>
                  </a:lnTo>
                  <a:lnTo>
                    <a:pt x="1258824" y="976617"/>
                  </a:lnTo>
                  <a:lnTo>
                    <a:pt x="1253665" y="1021407"/>
                  </a:lnTo>
                  <a:lnTo>
                    <a:pt x="1238970" y="1062524"/>
                  </a:lnTo>
                  <a:lnTo>
                    <a:pt x="1215912" y="1098793"/>
                  </a:lnTo>
                  <a:lnTo>
                    <a:pt x="1185663" y="1129043"/>
                  </a:lnTo>
                  <a:lnTo>
                    <a:pt x="1149396" y="1152102"/>
                  </a:lnTo>
                  <a:lnTo>
                    <a:pt x="1108283" y="1166797"/>
                  </a:lnTo>
                  <a:lnTo>
                    <a:pt x="1063498" y="1171956"/>
                  </a:lnTo>
                  <a:lnTo>
                    <a:pt x="195326" y="1171956"/>
                  </a:lnTo>
                  <a:lnTo>
                    <a:pt x="150540" y="1166797"/>
                  </a:lnTo>
                  <a:lnTo>
                    <a:pt x="109427" y="1152102"/>
                  </a:lnTo>
                  <a:lnTo>
                    <a:pt x="73160" y="1129043"/>
                  </a:lnTo>
                  <a:lnTo>
                    <a:pt x="42911" y="1098793"/>
                  </a:lnTo>
                  <a:lnTo>
                    <a:pt x="19853" y="1062524"/>
                  </a:lnTo>
                  <a:lnTo>
                    <a:pt x="5158" y="1021407"/>
                  </a:lnTo>
                  <a:lnTo>
                    <a:pt x="0" y="976617"/>
                  </a:lnTo>
                  <a:lnTo>
                    <a:pt x="0" y="195326"/>
                  </a:lnTo>
                  <a:close/>
                </a:path>
              </a:pathLst>
            </a:custGeom>
            <a:ln w="12192">
              <a:solidFill>
                <a:srgbClr val="2E528F"/>
              </a:solidFill>
            </a:ln>
          </p:spPr>
          <p:txBody>
            <a:bodyPr wrap="square" lIns="0" tIns="0" rIns="0" bIns="0" rtlCol="0"/>
            <a:lstStyle/>
            <a:p>
              <a:endParaRPr/>
            </a:p>
          </p:txBody>
        </p:sp>
      </p:grpSp>
      <p:sp>
        <p:nvSpPr>
          <p:cNvPr id="36" name="object 36"/>
          <p:cNvSpPr txBox="1"/>
          <p:nvPr/>
        </p:nvSpPr>
        <p:spPr>
          <a:xfrm>
            <a:off x="6851446" y="3884508"/>
            <a:ext cx="979169" cy="1032510"/>
          </a:xfrm>
          <a:prstGeom prst="rect">
            <a:avLst/>
          </a:prstGeom>
        </p:spPr>
        <p:txBody>
          <a:bodyPr vert="horz" wrap="square" lIns="0" tIns="12700" rIns="0" bIns="0" rtlCol="0">
            <a:spAutoFit/>
          </a:bodyPr>
          <a:lstStyle/>
          <a:p>
            <a:pPr marL="12700" marR="5080" indent="-2540" algn="ctr">
              <a:lnSpc>
                <a:spcPct val="100000"/>
              </a:lnSpc>
              <a:spcBef>
                <a:spcPts val="100"/>
              </a:spcBef>
            </a:pPr>
            <a:r>
              <a:rPr sz="1100" spc="-5" dirty="0">
                <a:solidFill>
                  <a:srgbClr val="FFFFFF"/>
                </a:solidFill>
                <a:latin typeface="Calibri"/>
                <a:cs typeface="Calibri"/>
              </a:rPr>
              <a:t>Specialist </a:t>
            </a:r>
            <a:r>
              <a:rPr sz="1100" dirty="0">
                <a:solidFill>
                  <a:srgbClr val="FFFFFF"/>
                </a:solidFill>
                <a:latin typeface="Calibri"/>
                <a:cs typeface="Calibri"/>
              </a:rPr>
              <a:t>to  </a:t>
            </a:r>
            <a:r>
              <a:rPr sz="1100" spc="-5" dirty="0">
                <a:solidFill>
                  <a:srgbClr val="FFFFFF"/>
                </a:solidFill>
                <a:latin typeface="Calibri"/>
                <a:cs typeface="Calibri"/>
              </a:rPr>
              <a:t>Consider  implantable  </a:t>
            </a:r>
            <a:r>
              <a:rPr sz="1100" dirty="0">
                <a:solidFill>
                  <a:srgbClr val="FFFFFF"/>
                </a:solidFill>
                <a:latin typeface="Calibri"/>
                <a:cs typeface="Calibri"/>
              </a:rPr>
              <a:t>device</a:t>
            </a:r>
            <a:r>
              <a:rPr sz="1100" spc="-105" dirty="0">
                <a:solidFill>
                  <a:srgbClr val="FFFFFF"/>
                </a:solidFill>
                <a:latin typeface="Calibri"/>
                <a:cs typeface="Calibri"/>
              </a:rPr>
              <a:t> </a:t>
            </a:r>
            <a:r>
              <a:rPr sz="1100" dirty="0">
                <a:solidFill>
                  <a:srgbClr val="FFFFFF"/>
                </a:solidFill>
                <a:latin typeface="Calibri"/>
                <a:cs typeface="Calibri"/>
              </a:rPr>
              <a:t>(ICD/CRT)  </a:t>
            </a:r>
            <a:r>
              <a:rPr sz="1100" spc="-5" dirty="0">
                <a:solidFill>
                  <a:srgbClr val="FFFFFF"/>
                </a:solidFill>
                <a:latin typeface="Calibri"/>
                <a:cs typeface="Calibri"/>
              </a:rPr>
              <a:t>if patient fulfils  NICE</a:t>
            </a:r>
            <a:r>
              <a:rPr sz="1100" spc="-15" dirty="0">
                <a:solidFill>
                  <a:srgbClr val="FFFFFF"/>
                </a:solidFill>
                <a:latin typeface="Calibri"/>
                <a:cs typeface="Calibri"/>
              </a:rPr>
              <a:t> </a:t>
            </a:r>
            <a:r>
              <a:rPr sz="1100" spc="-5" dirty="0">
                <a:solidFill>
                  <a:srgbClr val="FFFFFF"/>
                </a:solidFill>
                <a:latin typeface="Calibri"/>
                <a:cs typeface="Calibri"/>
              </a:rPr>
              <a:t>criteria</a:t>
            </a:r>
            <a:endParaRPr sz="1100">
              <a:latin typeface="Calibri"/>
              <a:cs typeface="Calibri"/>
            </a:endParaRPr>
          </a:p>
        </p:txBody>
      </p:sp>
      <p:sp>
        <p:nvSpPr>
          <p:cNvPr id="37" name="object 37"/>
          <p:cNvSpPr txBox="1"/>
          <p:nvPr/>
        </p:nvSpPr>
        <p:spPr>
          <a:xfrm>
            <a:off x="7005007" y="6301475"/>
            <a:ext cx="4798060" cy="506730"/>
          </a:xfrm>
          <a:prstGeom prst="rect">
            <a:avLst/>
          </a:prstGeom>
        </p:spPr>
        <p:txBody>
          <a:bodyPr vert="horz" wrap="square" lIns="0" tIns="13335" rIns="0" bIns="0" rtlCol="0">
            <a:spAutoFit/>
          </a:bodyPr>
          <a:lstStyle/>
          <a:p>
            <a:pPr marL="38100" marR="30480">
              <a:lnSpc>
                <a:spcPct val="100000"/>
              </a:lnSpc>
              <a:spcBef>
                <a:spcPts val="105"/>
              </a:spcBef>
            </a:pPr>
            <a:r>
              <a:rPr sz="1050" spc="-5" dirty="0">
                <a:latin typeface="Calibri"/>
                <a:cs typeface="Calibri"/>
              </a:rPr>
              <a:t>*Measure </a:t>
            </a:r>
            <a:r>
              <a:rPr sz="1050" dirty="0">
                <a:latin typeface="Calibri"/>
                <a:cs typeface="Calibri"/>
              </a:rPr>
              <a:t>serum </a:t>
            </a:r>
            <a:r>
              <a:rPr sz="1050" spc="-5" dirty="0">
                <a:latin typeface="Calibri"/>
                <a:cs typeface="Calibri"/>
              </a:rPr>
              <a:t>sodium, potassium and assess </a:t>
            </a:r>
            <a:r>
              <a:rPr sz="1050" dirty="0">
                <a:latin typeface="Calibri"/>
                <a:cs typeface="Calibri"/>
              </a:rPr>
              <a:t>renal </a:t>
            </a:r>
            <a:r>
              <a:rPr sz="1050" spc="-5" dirty="0">
                <a:latin typeface="Calibri"/>
                <a:cs typeface="Calibri"/>
              </a:rPr>
              <a:t>function </a:t>
            </a:r>
            <a:r>
              <a:rPr sz="1050" dirty="0">
                <a:latin typeface="Calibri"/>
                <a:cs typeface="Calibri"/>
              </a:rPr>
              <a:t>before </a:t>
            </a:r>
            <a:r>
              <a:rPr sz="1050" spc="-5" dirty="0">
                <a:latin typeface="Calibri"/>
                <a:cs typeface="Calibri"/>
              </a:rPr>
              <a:t>and after starting  and after </a:t>
            </a:r>
            <a:r>
              <a:rPr sz="1050" dirty="0">
                <a:latin typeface="Calibri"/>
                <a:cs typeface="Calibri"/>
              </a:rPr>
              <a:t>each </a:t>
            </a:r>
            <a:r>
              <a:rPr sz="1050" spc="-5" dirty="0">
                <a:latin typeface="Calibri"/>
                <a:cs typeface="Calibri"/>
              </a:rPr>
              <a:t>dose increment. If </a:t>
            </a:r>
            <a:r>
              <a:rPr sz="1050" dirty="0">
                <a:latin typeface="Calibri"/>
                <a:cs typeface="Calibri"/>
              </a:rPr>
              <a:t>eGFR </a:t>
            </a:r>
            <a:r>
              <a:rPr sz="1050" spc="-5" dirty="0">
                <a:latin typeface="Calibri"/>
                <a:cs typeface="Calibri"/>
              </a:rPr>
              <a:t>is </a:t>
            </a:r>
            <a:r>
              <a:rPr sz="1050" dirty="0">
                <a:latin typeface="Calibri"/>
                <a:cs typeface="Calibri"/>
              </a:rPr>
              <a:t>30 </a:t>
            </a:r>
            <a:r>
              <a:rPr sz="1050" spc="-5" dirty="0">
                <a:latin typeface="Calibri"/>
                <a:cs typeface="Calibri"/>
              </a:rPr>
              <a:t>to </a:t>
            </a:r>
            <a:r>
              <a:rPr sz="1050" dirty="0">
                <a:latin typeface="Calibri"/>
                <a:cs typeface="Calibri"/>
              </a:rPr>
              <a:t>45 </a:t>
            </a:r>
            <a:r>
              <a:rPr sz="1050" spc="-5" dirty="0">
                <a:latin typeface="Calibri"/>
                <a:cs typeface="Calibri"/>
              </a:rPr>
              <a:t>ml/min/1.73 m</a:t>
            </a:r>
            <a:r>
              <a:rPr sz="1050" spc="-7" baseline="23809" dirty="0">
                <a:latin typeface="Calibri"/>
                <a:cs typeface="Calibri"/>
              </a:rPr>
              <a:t>2</a:t>
            </a:r>
            <a:r>
              <a:rPr sz="1050" spc="-5" dirty="0">
                <a:latin typeface="Calibri"/>
                <a:cs typeface="Calibri"/>
              </a:rPr>
              <a:t>, consider </a:t>
            </a:r>
            <a:r>
              <a:rPr sz="1050" dirty="0">
                <a:latin typeface="Calibri"/>
                <a:cs typeface="Calibri"/>
              </a:rPr>
              <a:t>lower  </a:t>
            </a:r>
            <a:r>
              <a:rPr sz="1050" spc="-5" dirty="0">
                <a:latin typeface="Calibri"/>
                <a:cs typeface="Calibri"/>
              </a:rPr>
              <a:t>doses </a:t>
            </a:r>
            <a:r>
              <a:rPr sz="1050" dirty="0">
                <a:latin typeface="Calibri"/>
                <a:cs typeface="Calibri"/>
              </a:rPr>
              <a:t>or </a:t>
            </a:r>
            <a:r>
              <a:rPr sz="1050" spc="-5" dirty="0">
                <a:latin typeface="Calibri"/>
                <a:cs typeface="Calibri"/>
              </a:rPr>
              <a:t>slower titration </a:t>
            </a:r>
            <a:r>
              <a:rPr sz="1050" dirty="0">
                <a:latin typeface="Calibri"/>
                <a:cs typeface="Calibri"/>
              </a:rPr>
              <a:t>of </a:t>
            </a:r>
            <a:r>
              <a:rPr sz="1050" spc="-5" dirty="0">
                <a:latin typeface="Calibri"/>
                <a:cs typeface="Calibri"/>
              </a:rPr>
              <a:t>ACEI/ARBs/sacubitril valsartan </a:t>
            </a:r>
            <a:r>
              <a:rPr sz="1050" dirty="0">
                <a:latin typeface="Calibri"/>
                <a:cs typeface="Calibri"/>
              </a:rPr>
              <a:t>or</a:t>
            </a:r>
            <a:r>
              <a:rPr sz="1050" spc="-100" dirty="0">
                <a:latin typeface="Calibri"/>
                <a:cs typeface="Calibri"/>
              </a:rPr>
              <a:t> </a:t>
            </a:r>
            <a:r>
              <a:rPr sz="1050" dirty="0">
                <a:latin typeface="Calibri"/>
                <a:cs typeface="Calibri"/>
              </a:rPr>
              <a:t>MRAs</a:t>
            </a:r>
            <a:endParaRPr sz="1050">
              <a:latin typeface="Calibri"/>
              <a:cs typeface="Calibri"/>
            </a:endParaRPr>
          </a:p>
        </p:txBody>
      </p:sp>
      <p:sp>
        <p:nvSpPr>
          <p:cNvPr id="38" name="object 38"/>
          <p:cNvSpPr txBox="1"/>
          <p:nvPr/>
        </p:nvSpPr>
        <p:spPr>
          <a:xfrm>
            <a:off x="122827" y="5285022"/>
            <a:ext cx="4511675" cy="506730"/>
          </a:xfrm>
          <a:prstGeom prst="rect">
            <a:avLst/>
          </a:prstGeom>
        </p:spPr>
        <p:txBody>
          <a:bodyPr vert="horz" wrap="square" lIns="0" tIns="13335" rIns="0" bIns="0" rtlCol="0">
            <a:spAutoFit/>
          </a:bodyPr>
          <a:lstStyle/>
          <a:p>
            <a:pPr marL="12700" marR="5080">
              <a:lnSpc>
                <a:spcPct val="100000"/>
              </a:lnSpc>
              <a:spcBef>
                <a:spcPts val="105"/>
              </a:spcBef>
            </a:pPr>
            <a:r>
              <a:rPr sz="1050" dirty="0">
                <a:latin typeface="Calibri"/>
                <a:cs typeface="Calibri"/>
              </a:rPr>
              <a:t>ACEi – ACE </a:t>
            </a:r>
            <a:r>
              <a:rPr sz="1050" spc="-5" dirty="0">
                <a:latin typeface="Calibri"/>
                <a:cs typeface="Calibri"/>
              </a:rPr>
              <a:t>inhibitor, </a:t>
            </a:r>
            <a:r>
              <a:rPr sz="1050" dirty="0">
                <a:latin typeface="Calibri"/>
                <a:cs typeface="Calibri"/>
              </a:rPr>
              <a:t>ARB – </a:t>
            </a:r>
            <a:r>
              <a:rPr sz="1050" spc="-5" dirty="0">
                <a:latin typeface="Calibri"/>
                <a:cs typeface="Calibri"/>
              </a:rPr>
              <a:t>Angiotensin receptor blocker, </a:t>
            </a:r>
            <a:r>
              <a:rPr sz="1050" dirty="0">
                <a:latin typeface="Calibri"/>
                <a:cs typeface="Calibri"/>
              </a:rPr>
              <a:t>MRA – </a:t>
            </a:r>
            <a:r>
              <a:rPr sz="1050" spc="-5" dirty="0">
                <a:latin typeface="Calibri"/>
                <a:cs typeface="Calibri"/>
              </a:rPr>
              <a:t>Mineralocorticoid  receptor antagonist, </a:t>
            </a:r>
            <a:r>
              <a:rPr sz="1050" dirty="0">
                <a:latin typeface="Calibri"/>
                <a:cs typeface="Calibri"/>
              </a:rPr>
              <a:t>ICD – </a:t>
            </a:r>
            <a:r>
              <a:rPr sz="1050" spc="-5" dirty="0">
                <a:latin typeface="Calibri"/>
                <a:cs typeface="Calibri"/>
              </a:rPr>
              <a:t>Implantable cardioverter defibrillator, </a:t>
            </a:r>
            <a:r>
              <a:rPr sz="1050" dirty="0">
                <a:latin typeface="Calibri"/>
                <a:cs typeface="Calibri"/>
              </a:rPr>
              <a:t>CRT – </a:t>
            </a:r>
            <a:r>
              <a:rPr sz="1050" spc="-5" dirty="0">
                <a:latin typeface="Calibri"/>
                <a:cs typeface="Calibri"/>
              </a:rPr>
              <a:t>Cardiac  resynchronisation</a:t>
            </a:r>
            <a:r>
              <a:rPr sz="1050" spc="-45" dirty="0">
                <a:latin typeface="Calibri"/>
                <a:cs typeface="Calibri"/>
              </a:rPr>
              <a:t> </a:t>
            </a:r>
            <a:r>
              <a:rPr sz="1050" spc="-5" dirty="0">
                <a:latin typeface="Calibri"/>
                <a:cs typeface="Calibri"/>
              </a:rPr>
              <a:t>therapy</a:t>
            </a:r>
            <a:endParaRPr sz="1050" dirty="0">
              <a:latin typeface="Calibri"/>
              <a:cs typeface="Calibri"/>
            </a:endParaRPr>
          </a:p>
        </p:txBody>
      </p:sp>
      <p:grpSp>
        <p:nvGrpSpPr>
          <p:cNvPr id="39" name="object 39"/>
          <p:cNvGrpSpPr/>
          <p:nvPr/>
        </p:nvGrpSpPr>
        <p:grpSpPr>
          <a:xfrm>
            <a:off x="8550909" y="4103879"/>
            <a:ext cx="2279015" cy="802640"/>
            <a:chOff x="8550909" y="4103879"/>
            <a:chExt cx="2279015" cy="802640"/>
          </a:xfrm>
        </p:grpSpPr>
        <p:sp>
          <p:nvSpPr>
            <p:cNvPr id="40" name="object 40"/>
            <p:cNvSpPr/>
            <p:nvPr/>
          </p:nvSpPr>
          <p:spPr>
            <a:xfrm>
              <a:off x="8561070" y="4114039"/>
              <a:ext cx="2258695" cy="782320"/>
            </a:xfrm>
            <a:custGeom>
              <a:avLst/>
              <a:gdLst/>
              <a:ahLst/>
              <a:cxnLst/>
              <a:rect l="l" t="t" r="r" b="b"/>
              <a:pathLst>
                <a:path w="2258695" h="782320">
                  <a:moveTo>
                    <a:pt x="1867662" y="0"/>
                  </a:moveTo>
                  <a:lnTo>
                    <a:pt x="390906" y="0"/>
                  </a:lnTo>
                  <a:lnTo>
                    <a:pt x="341872" y="3045"/>
                  </a:lnTo>
                  <a:lnTo>
                    <a:pt x="294656" y="11938"/>
                  </a:lnTo>
                  <a:lnTo>
                    <a:pt x="249623" y="26312"/>
                  </a:lnTo>
                  <a:lnTo>
                    <a:pt x="207140" y="45801"/>
                  </a:lnTo>
                  <a:lnTo>
                    <a:pt x="167574" y="70038"/>
                  </a:lnTo>
                  <a:lnTo>
                    <a:pt x="131291" y="98657"/>
                  </a:lnTo>
                  <a:lnTo>
                    <a:pt x="98657" y="131291"/>
                  </a:lnTo>
                  <a:lnTo>
                    <a:pt x="70038" y="167574"/>
                  </a:lnTo>
                  <a:lnTo>
                    <a:pt x="45801" y="207140"/>
                  </a:lnTo>
                  <a:lnTo>
                    <a:pt x="26312" y="249623"/>
                  </a:lnTo>
                  <a:lnTo>
                    <a:pt x="11938" y="294656"/>
                  </a:lnTo>
                  <a:lnTo>
                    <a:pt x="3045" y="341872"/>
                  </a:lnTo>
                  <a:lnTo>
                    <a:pt x="0" y="390905"/>
                  </a:lnTo>
                  <a:lnTo>
                    <a:pt x="3045" y="439939"/>
                  </a:lnTo>
                  <a:lnTo>
                    <a:pt x="11938" y="487155"/>
                  </a:lnTo>
                  <a:lnTo>
                    <a:pt x="26312" y="532188"/>
                  </a:lnTo>
                  <a:lnTo>
                    <a:pt x="45801" y="574671"/>
                  </a:lnTo>
                  <a:lnTo>
                    <a:pt x="70038" y="614237"/>
                  </a:lnTo>
                  <a:lnTo>
                    <a:pt x="98657" y="650520"/>
                  </a:lnTo>
                  <a:lnTo>
                    <a:pt x="131291" y="683154"/>
                  </a:lnTo>
                  <a:lnTo>
                    <a:pt x="167574" y="711773"/>
                  </a:lnTo>
                  <a:lnTo>
                    <a:pt x="207140" y="736010"/>
                  </a:lnTo>
                  <a:lnTo>
                    <a:pt x="249623" y="755499"/>
                  </a:lnTo>
                  <a:lnTo>
                    <a:pt x="294656" y="769873"/>
                  </a:lnTo>
                  <a:lnTo>
                    <a:pt x="341872" y="778766"/>
                  </a:lnTo>
                  <a:lnTo>
                    <a:pt x="390906" y="781811"/>
                  </a:lnTo>
                  <a:lnTo>
                    <a:pt x="1867662" y="781811"/>
                  </a:lnTo>
                  <a:lnTo>
                    <a:pt x="1916695" y="778766"/>
                  </a:lnTo>
                  <a:lnTo>
                    <a:pt x="1963911" y="769873"/>
                  </a:lnTo>
                  <a:lnTo>
                    <a:pt x="2008944" y="755499"/>
                  </a:lnTo>
                  <a:lnTo>
                    <a:pt x="2051427" y="736010"/>
                  </a:lnTo>
                  <a:lnTo>
                    <a:pt x="2090993" y="711773"/>
                  </a:lnTo>
                  <a:lnTo>
                    <a:pt x="2127276" y="683154"/>
                  </a:lnTo>
                  <a:lnTo>
                    <a:pt x="2159910" y="650520"/>
                  </a:lnTo>
                  <a:lnTo>
                    <a:pt x="2188529" y="614237"/>
                  </a:lnTo>
                  <a:lnTo>
                    <a:pt x="2212766" y="574671"/>
                  </a:lnTo>
                  <a:lnTo>
                    <a:pt x="2232255" y="532188"/>
                  </a:lnTo>
                  <a:lnTo>
                    <a:pt x="2246629" y="487155"/>
                  </a:lnTo>
                  <a:lnTo>
                    <a:pt x="2255522" y="439939"/>
                  </a:lnTo>
                  <a:lnTo>
                    <a:pt x="2258568" y="390905"/>
                  </a:lnTo>
                  <a:lnTo>
                    <a:pt x="2255522" y="341872"/>
                  </a:lnTo>
                  <a:lnTo>
                    <a:pt x="2246629" y="294656"/>
                  </a:lnTo>
                  <a:lnTo>
                    <a:pt x="2232255" y="249623"/>
                  </a:lnTo>
                  <a:lnTo>
                    <a:pt x="2212766" y="207140"/>
                  </a:lnTo>
                  <a:lnTo>
                    <a:pt x="2188529" y="167574"/>
                  </a:lnTo>
                  <a:lnTo>
                    <a:pt x="2159910" y="131291"/>
                  </a:lnTo>
                  <a:lnTo>
                    <a:pt x="2127276" y="98657"/>
                  </a:lnTo>
                  <a:lnTo>
                    <a:pt x="2090993" y="70038"/>
                  </a:lnTo>
                  <a:lnTo>
                    <a:pt x="2051427" y="45801"/>
                  </a:lnTo>
                  <a:lnTo>
                    <a:pt x="2008944" y="26312"/>
                  </a:lnTo>
                  <a:lnTo>
                    <a:pt x="1963911" y="11938"/>
                  </a:lnTo>
                  <a:lnTo>
                    <a:pt x="1916695" y="3045"/>
                  </a:lnTo>
                  <a:lnTo>
                    <a:pt x="1867662" y="0"/>
                  </a:lnTo>
                  <a:close/>
                </a:path>
              </a:pathLst>
            </a:custGeom>
            <a:solidFill>
              <a:srgbClr val="00AFEF"/>
            </a:solidFill>
          </p:spPr>
          <p:txBody>
            <a:bodyPr wrap="square" lIns="0" tIns="0" rIns="0" bIns="0" rtlCol="0"/>
            <a:lstStyle/>
            <a:p>
              <a:endParaRPr/>
            </a:p>
          </p:txBody>
        </p:sp>
        <p:sp>
          <p:nvSpPr>
            <p:cNvPr id="41" name="object 41"/>
            <p:cNvSpPr/>
            <p:nvPr/>
          </p:nvSpPr>
          <p:spPr>
            <a:xfrm>
              <a:off x="8561069" y="4114039"/>
              <a:ext cx="2258695" cy="782320"/>
            </a:xfrm>
            <a:custGeom>
              <a:avLst/>
              <a:gdLst/>
              <a:ahLst/>
              <a:cxnLst/>
              <a:rect l="l" t="t" r="r" b="b"/>
              <a:pathLst>
                <a:path w="2258695" h="782320">
                  <a:moveTo>
                    <a:pt x="0" y="390905"/>
                  </a:moveTo>
                  <a:lnTo>
                    <a:pt x="3045" y="341872"/>
                  </a:lnTo>
                  <a:lnTo>
                    <a:pt x="11938" y="294656"/>
                  </a:lnTo>
                  <a:lnTo>
                    <a:pt x="26312" y="249623"/>
                  </a:lnTo>
                  <a:lnTo>
                    <a:pt x="45801" y="207140"/>
                  </a:lnTo>
                  <a:lnTo>
                    <a:pt x="70038" y="167574"/>
                  </a:lnTo>
                  <a:lnTo>
                    <a:pt x="98657" y="131291"/>
                  </a:lnTo>
                  <a:lnTo>
                    <a:pt x="131291" y="98657"/>
                  </a:lnTo>
                  <a:lnTo>
                    <a:pt x="167574" y="70038"/>
                  </a:lnTo>
                  <a:lnTo>
                    <a:pt x="207140" y="45801"/>
                  </a:lnTo>
                  <a:lnTo>
                    <a:pt x="249623" y="26312"/>
                  </a:lnTo>
                  <a:lnTo>
                    <a:pt x="294656" y="11938"/>
                  </a:lnTo>
                  <a:lnTo>
                    <a:pt x="341872" y="3045"/>
                  </a:lnTo>
                  <a:lnTo>
                    <a:pt x="390906" y="0"/>
                  </a:lnTo>
                  <a:lnTo>
                    <a:pt x="1867662" y="0"/>
                  </a:lnTo>
                  <a:lnTo>
                    <a:pt x="1916698" y="3045"/>
                  </a:lnTo>
                  <a:lnTo>
                    <a:pt x="1963916" y="11938"/>
                  </a:lnTo>
                  <a:lnTo>
                    <a:pt x="2008949" y="26312"/>
                  </a:lnTo>
                  <a:lnTo>
                    <a:pt x="2051432" y="45801"/>
                  </a:lnTo>
                  <a:lnTo>
                    <a:pt x="2090998" y="70038"/>
                  </a:lnTo>
                  <a:lnTo>
                    <a:pt x="2127281" y="98657"/>
                  </a:lnTo>
                  <a:lnTo>
                    <a:pt x="2159915" y="131291"/>
                  </a:lnTo>
                  <a:lnTo>
                    <a:pt x="2188533" y="167574"/>
                  </a:lnTo>
                  <a:lnTo>
                    <a:pt x="2212768" y="207140"/>
                  </a:lnTo>
                  <a:lnTo>
                    <a:pt x="2232256" y="249623"/>
                  </a:lnTo>
                  <a:lnTo>
                    <a:pt x="2246629" y="294656"/>
                  </a:lnTo>
                  <a:lnTo>
                    <a:pt x="2255522" y="341872"/>
                  </a:lnTo>
                  <a:lnTo>
                    <a:pt x="2258568" y="390905"/>
                  </a:lnTo>
                  <a:lnTo>
                    <a:pt x="2255522" y="439939"/>
                  </a:lnTo>
                  <a:lnTo>
                    <a:pt x="2246629" y="487155"/>
                  </a:lnTo>
                  <a:lnTo>
                    <a:pt x="2232255" y="532188"/>
                  </a:lnTo>
                  <a:lnTo>
                    <a:pt x="2212766" y="574671"/>
                  </a:lnTo>
                  <a:lnTo>
                    <a:pt x="2188529" y="614237"/>
                  </a:lnTo>
                  <a:lnTo>
                    <a:pt x="2159910" y="650520"/>
                  </a:lnTo>
                  <a:lnTo>
                    <a:pt x="2127276" y="683154"/>
                  </a:lnTo>
                  <a:lnTo>
                    <a:pt x="2090993" y="711773"/>
                  </a:lnTo>
                  <a:lnTo>
                    <a:pt x="2051427" y="736010"/>
                  </a:lnTo>
                  <a:lnTo>
                    <a:pt x="2008944" y="755499"/>
                  </a:lnTo>
                  <a:lnTo>
                    <a:pt x="1963911" y="769873"/>
                  </a:lnTo>
                  <a:lnTo>
                    <a:pt x="1916695" y="778766"/>
                  </a:lnTo>
                  <a:lnTo>
                    <a:pt x="1867662" y="781811"/>
                  </a:lnTo>
                  <a:lnTo>
                    <a:pt x="390906" y="781811"/>
                  </a:lnTo>
                  <a:lnTo>
                    <a:pt x="341872" y="778766"/>
                  </a:lnTo>
                  <a:lnTo>
                    <a:pt x="294656" y="769873"/>
                  </a:lnTo>
                  <a:lnTo>
                    <a:pt x="249623" y="755499"/>
                  </a:lnTo>
                  <a:lnTo>
                    <a:pt x="207140" y="736010"/>
                  </a:lnTo>
                  <a:lnTo>
                    <a:pt x="167574" y="711773"/>
                  </a:lnTo>
                  <a:lnTo>
                    <a:pt x="131291" y="683154"/>
                  </a:lnTo>
                  <a:lnTo>
                    <a:pt x="98657" y="650520"/>
                  </a:lnTo>
                  <a:lnTo>
                    <a:pt x="70038" y="614237"/>
                  </a:lnTo>
                  <a:lnTo>
                    <a:pt x="45801" y="574671"/>
                  </a:lnTo>
                  <a:lnTo>
                    <a:pt x="26312" y="532188"/>
                  </a:lnTo>
                  <a:lnTo>
                    <a:pt x="11938" y="487155"/>
                  </a:lnTo>
                  <a:lnTo>
                    <a:pt x="3045" y="439939"/>
                  </a:lnTo>
                  <a:lnTo>
                    <a:pt x="0" y="390905"/>
                  </a:lnTo>
                  <a:close/>
                </a:path>
              </a:pathLst>
            </a:custGeom>
            <a:ln w="19812">
              <a:solidFill>
                <a:srgbClr val="000000"/>
              </a:solidFill>
            </a:ln>
          </p:spPr>
          <p:txBody>
            <a:bodyPr wrap="square" lIns="0" tIns="0" rIns="0" bIns="0" rtlCol="0"/>
            <a:lstStyle/>
            <a:p>
              <a:endParaRPr/>
            </a:p>
          </p:txBody>
        </p:sp>
      </p:grpSp>
      <p:sp>
        <p:nvSpPr>
          <p:cNvPr id="42" name="object 42"/>
          <p:cNvSpPr txBox="1"/>
          <p:nvPr/>
        </p:nvSpPr>
        <p:spPr>
          <a:xfrm>
            <a:off x="8891633" y="4215903"/>
            <a:ext cx="1523365" cy="566822"/>
          </a:xfrm>
          <a:prstGeom prst="rect">
            <a:avLst/>
          </a:prstGeom>
        </p:spPr>
        <p:txBody>
          <a:bodyPr vert="horz" wrap="square" lIns="0" tIns="12700" rIns="0" bIns="0" rtlCol="0">
            <a:spAutoFit/>
          </a:bodyPr>
          <a:lstStyle/>
          <a:p>
            <a:pPr marL="360045" marR="5080" indent="-347980">
              <a:lnSpc>
                <a:spcPct val="100000"/>
              </a:lnSpc>
              <a:spcBef>
                <a:spcPts val="100"/>
              </a:spcBef>
            </a:pPr>
            <a:r>
              <a:rPr sz="1200" spc="-10" dirty="0">
                <a:solidFill>
                  <a:srgbClr val="FFFFFF"/>
                </a:solidFill>
                <a:latin typeface="Calibri"/>
                <a:cs typeface="Calibri"/>
              </a:rPr>
              <a:t>Offer </a:t>
            </a:r>
            <a:r>
              <a:rPr sz="1200" spc="-5" dirty="0">
                <a:solidFill>
                  <a:srgbClr val="FFFFFF"/>
                </a:solidFill>
                <a:latin typeface="Calibri"/>
                <a:cs typeface="Calibri"/>
              </a:rPr>
              <a:t>dapagliflozin</a:t>
            </a:r>
            <a:r>
              <a:rPr lang="en-GB" sz="1200" spc="-5" dirty="0">
                <a:solidFill>
                  <a:srgbClr val="FFFFFF"/>
                </a:solidFill>
                <a:latin typeface="Calibri"/>
                <a:cs typeface="Calibri"/>
              </a:rPr>
              <a:t> or </a:t>
            </a:r>
            <a:r>
              <a:rPr lang="en-GB" sz="1200" spc="-5" dirty="0" err="1">
                <a:solidFill>
                  <a:srgbClr val="FFFFFF"/>
                </a:solidFill>
                <a:latin typeface="Calibri"/>
                <a:cs typeface="Calibri"/>
              </a:rPr>
              <a:t>empaglifllozin</a:t>
            </a:r>
            <a:r>
              <a:rPr lang="en-GB" sz="1200" spc="-5" dirty="0">
                <a:solidFill>
                  <a:srgbClr val="FFFFFF"/>
                </a:solidFill>
                <a:latin typeface="Calibri"/>
                <a:cs typeface="Calibri"/>
              </a:rPr>
              <a:t> </a:t>
            </a:r>
            <a:r>
              <a:rPr sz="1200" spc="-5" dirty="0">
                <a:solidFill>
                  <a:srgbClr val="FFFFFF"/>
                </a:solidFill>
                <a:latin typeface="Calibri"/>
                <a:cs typeface="Calibri"/>
              </a:rPr>
              <a:t> </a:t>
            </a:r>
            <a:r>
              <a:rPr sz="1200" dirty="0">
                <a:solidFill>
                  <a:srgbClr val="FFFFFF"/>
                </a:solidFill>
                <a:latin typeface="Calibri"/>
                <a:cs typeface="Calibri"/>
              </a:rPr>
              <a:t>if</a:t>
            </a:r>
            <a:r>
              <a:rPr sz="1200" spc="-65" dirty="0">
                <a:solidFill>
                  <a:srgbClr val="FFFFFF"/>
                </a:solidFill>
                <a:latin typeface="Calibri"/>
                <a:cs typeface="Calibri"/>
              </a:rPr>
              <a:t> </a:t>
            </a:r>
            <a:r>
              <a:rPr sz="1200" spc="-5" dirty="0">
                <a:solidFill>
                  <a:srgbClr val="FFFFFF"/>
                </a:solidFill>
                <a:latin typeface="Calibri"/>
                <a:cs typeface="Calibri"/>
              </a:rPr>
              <a:t>still  symptomatic</a:t>
            </a:r>
            <a:endParaRPr sz="1200" dirty="0">
              <a:latin typeface="Calibri"/>
              <a:cs typeface="Calibri"/>
            </a:endParaRPr>
          </a:p>
        </p:txBody>
      </p:sp>
      <p:grpSp>
        <p:nvGrpSpPr>
          <p:cNvPr id="43" name="object 43"/>
          <p:cNvGrpSpPr/>
          <p:nvPr/>
        </p:nvGrpSpPr>
        <p:grpSpPr>
          <a:xfrm>
            <a:off x="9473867" y="3857228"/>
            <a:ext cx="2616200" cy="2302510"/>
            <a:chOff x="9480804" y="3851147"/>
            <a:chExt cx="2616200" cy="2302510"/>
          </a:xfrm>
        </p:grpSpPr>
        <p:sp>
          <p:nvSpPr>
            <p:cNvPr id="44" name="object 44"/>
            <p:cNvSpPr/>
            <p:nvPr/>
          </p:nvSpPr>
          <p:spPr>
            <a:xfrm>
              <a:off x="9480804" y="3851147"/>
              <a:ext cx="188976" cy="225551"/>
            </a:xfrm>
            <a:prstGeom prst="rect">
              <a:avLst/>
            </a:prstGeom>
            <a:blipFill>
              <a:blip r:embed="rId3" cstate="print"/>
              <a:stretch>
                <a:fillRect/>
              </a:stretch>
            </a:blipFill>
          </p:spPr>
          <p:txBody>
            <a:bodyPr wrap="square" lIns="0" tIns="0" rIns="0" bIns="0" rtlCol="0"/>
            <a:lstStyle/>
            <a:p>
              <a:endParaRPr/>
            </a:p>
          </p:txBody>
        </p:sp>
        <p:sp>
          <p:nvSpPr>
            <p:cNvPr id="45" name="object 45"/>
            <p:cNvSpPr/>
            <p:nvPr/>
          </p:nvSpPr>
          <p:spPr>
            <a:xfrm>
              <a:off x="10159746" y="5348479"/>
              <a:ext cx="1937385" cy="805180"/>
            </a:xfrm>
            <a:custGeom>
              <a:avLst/>
              <a:gdLst/>
              <a:ahLst/>
              <a:cxnLst/>
              <a:rect l="l" t="t" r="r" b="b"/>
              <a:pathLst>
                <a:path w="1937384" h="805179">
                  <a:moveTo>
                    <a:pt x="1802892" y="0"/>
                  </a:moveTo>
                  <a:lnTo>
                    <a:pt x="134112" y="0"/>
                  </a:lnTo>
                  <a:lnTo>
                    <a:pt x="91722" y="6837"/>
                  </a:lnTo>
                  <a:lnTo>
                    <a:pt x="54907" y="25876"/>
                  </a:lnTo>
                  <a:lnTo>
                    <a:pt x="25876" y="54907"/>
                  </a:lnTo>
                  <a:lnTo>
                    <a:pt x="6837" y="91722"/>
                  </a:lnTo>
                  <a:lnTo>
                    <a:pt x="0" y="134111"/>
                  </a:lnTo>
                  <a:lnTo>
                    <a:pt x="0" y="670559"/>
                  </a:lnTo>
                  <a:lnTo>
                    <a:pt x="6837" y="712949"/>
                  </a:lnTo>
                  <a:lnTo>
                    <a:pt x="25876" y="749764"/>
                  </a:lnTo>
                  <a:lnTo>
                    <a:pt x="54907" y="778795"/>
                  </a:lnTo>
                  <a:lnTo>
                    <a:pt x="91722" y="797834"/>
                  </a:lnTo>
                  <a:lnTo>
                    <a:pt x="134112" y="804671"/>
                  </a:lnTo>
                  <a:lnTo>
                    <a:pt x="1802892" y="804671"/>
                  </a:lnTo>
                  <a:lnTo>
                    <a:pt x="1845281" y="797834"/>
                  </a:lnTo>
                  <a:lnTo>
                    <a:pt x="1882096" y="778795"/>
                  </a:lnTo>
                  <a:lnTo>
                    <a:pt x="1911127" y="749764"/>
                  </a:lnTo>
                  <a:lnTo>
                    <a:pt x="1930166" y="712949"/>
                  </a:lnTo>
                  <a:lnTo>
                    <a:pt x="1937004" y="670559"/>
                  </a:lnTo>
                  <a:lnTo>
                    <a:pt x="1937004" y="134111"/>
                  </a:lnTo>
                  <a:lnTo>
                    <a:pt x="1930166" y="91722"/>
                  </a:lnTo>
                  <a:lnTo>
                    <a:pt x="1911127" y="54907"/>
                  </a:lnTo>
                  <a:lnTo>
                    <a:pt x="1882096" y="25876"/>
                  </a:lnTo>
                  <a:lnTo>
                    <a:pt x="1845281" y="6837"/>
                  </a:lnTo>
                  <a:lnTo>
                    <a:pt x="1802892" y="0"/>
                  </a:lnTo>
                  <a:close/>
                </a:path>
              </a:pathLst>
            </a:custGeom>
            <a:solidFill>
              <a:srgbClr val="FF0000"/>
            </a:solidFill>
          </p:spPr>
          <p:txBody>
            <a:bodyPr wrap="square" lIns="0" tIns="0" rIns="0" bIns="0" rtlCol="0"/>
            <a:lstStyle/>
            <a:p>
              <a:endParaRPr/>
            </a:p>
          </p:txBody>
        </p:sp>
      </p:grpSp>
      <p:sp>
        <p:nvSpPr>
          <p:cNvPr id="46" name="object 46"/>
          <p:cNvSpPr txBox="1"/>
          <p:nvPr/>
        </p:nvSpPr>
        <p:spPr>
          <a:xfrm>
            <a:off x="10287153" y="5387178"/>
            <a:ext cx="1680845" cy="711200"/>
          </a:xfrm>
          <a:prstGeom prst="rect">
            <a:avLst/>
          </a:prstGeom>
        </p:spPr>
        <p:txBody>
          <a:bodyPr vert="horz" wrap="square" lIns="0" tIns="12700" rIns="0" bIns="0" rtlCol="0">
            <a:spAutoFit/>
          </a:bodyPr>
          <a:lstStyle/>
          <a:p>
            <a:pPr marL="347980" indent="-172720">
              <a:lnSpc>
                <a:spcPct val="100000"/>
              </a:lnSpc>
              <a:spcBef>
                <a:spcPts val="100"/>
              </a:spcBef>
              <a:buFont typeface="Arial"/>
              <a:buChar char="•"/>
              <a:tabLst>
                <a:tab pos="347345" algn="l"/>
                <a:tab pos="347980" algn="l"/>
              </a:tabLst>
            </a:pPr>
            <a:r>
              <a:rPr sz="900" spc="-5" dirty="0">
                <a:solidFill>
                  <a:srgbClr val="FFFFFF"/>
                </a:solidFill>
                <a:latin typeface="Calibri"/>
                <a:cs typeface="Calibri"/>
              </a:rPr>
              <a:t>Remember sick day</a:t>
            </a:r>
            <a:r>
              <a:rPr sz="900" spc="5" dirty="0">
                <a:solidFill>
                  <a:srgbClr val="FFFFFF"/>
                </a:solidFill>
                <a:latin typeface="Calibri"/>
                <a:cs typeface="Calibri"/>
              </a:rPr>
              <a:t> </a:t>
            </a:r>
            <a:r>
              <a:rPr sz="900" spc="-5" dirty="0">
                <a:solidFill>
                  <a:srgbClr val="FFFFFF"/>
                </a:solidFill>
                <a:latin typeface="Calibri"/>
                <a:cs typeface="Calibri"/>
              </a:rPr>
              <a:t>rules</a:t>
            </a:r>
            <a:endParaRPr sz="900">
              <a:latin typeface="Calibri"/>
              <a:cs typeface="Calibri"/>
            </a:endParaRPr>
          </a:p>
          <a:p>
            <a:pPr marL="190500" indent="-172720">
              <a:lnSpc>
                <a:spcPct val="100000"/>
              </a:lnSpc>
              <a:buFont typeface="Arial"/>
              <a:buChar char="•"/>
              <a:tabLst>
                <a:tab pos="190500" algn="l"/>
                <a:tab pos="191135" algn="l"/>
              </a:tabLst>
            </a:pPr>
            <a:r>
              <a:rPr sz="900" spc="-5" dirty="0">
                <a:solidFill>
                  <a:srgbClr val="FFFFFF"/>
                </a:solidFill>
                <a:latin typeface="Calibri"/>
                <a:cs typeface="Calibri"/>
              </a:rPr>
              <a:t>Counsel re UTI/genital</a:t>
            </a:r>
            <a:r>
              <a:rPr sz="900" spc="10" dirty="0">
                <a:solidFill>
                  <a:srgbClr val="FFFFFF"/>
                </a:solidFill>
                <a:latin typeface="Calibri"/>
                <a:cs typeface="Calibri"/>
              </a:rPr>
              <a:t> </a:t>
            </a:r>
            <a:r>
              <a:rPr sz="900" spc="-5" dirty="0">
                <a:solidFill>
                  <a:srgbClr val="FFFFFF"/>
                </a:solidFill>
                <a:latin typeface="Calibri"/>
                <a:cs typeface="Calibri"/>
              </a:rPr>
              <a:t>infection</a:t>
            </a:r>
            <a:endParaRPr sz="900">
              <a:latin typeface="Calibri"/>
              <a:cs typeface="Calibri"/>
            </a:endParaRPr>
          </a:p>
          <a:p>
            <a:pPr marL="845819">
              <a:lnSpc>
                <a:spcPct val="100000"/>
              </a:lnSpc>
            </a:pPr>
            <a:r>
              <a:rPr sz="900" spc="-5" dirty="0">
                <a:solidFill>
                  <a:srgbClr val="FFFFFF"/>
                </a:solidFill>
                <a:latin typeface="Calibri"/>
                <a:cs typeface="Calibri"/>
              </a:rPr>
              <a:t>risk</a:t>
            </a:r>
            <a:endParaRPr sz="900">
              <a:latin typeface="Calibri"/>
              <a:cs typeface="Calibri"/>
            </a:endParaRPr>
          </a:p>
          <a:p>
            <a:pPr marL="184785" marR="5080" indent="-184785">
              <a:lnSpc>
                <a:spcPct val="100000"/>
              </a:lnSpc>
              <a:buFont typeface="Arial"/>
              <a:buChar char="•"/>
              <a:tabLst>
                <a:tab pos="184785" algn="l"/>
                <a:tab pos="185420" algn="l"/>
              </a:tabLst>
            </a:pPr>
            <a:r>
              <a:rPr sz="900" dirty="0">
                <a:solidFill>
                  <a:srgbClr val="FFFFFF"/>
                </a:solidFill>
                <a:latin typeface="Calibri"/>
                <a:cs typeface="Calibri"/>
              </a:rPr>
              <a:t>If </a:t>
            </a:r>
            <a:r>
              <a:rPr sz="900" spc="-5" dirty="0">
                <a:solidFill>
                  <a:srgbClr val="FFFFFF"/>
                </a:solidFill>
                <a:latin typeface="Calibri"/>
                <a:cs typeface="Calibri"/>
              </a:rPr>
              <a:t>suspicion </a:t>
            </a:r>
            <a:r>
              <a:rPr sz="900" dirty="0">
                <a:solidFill>
                  <a:srgbClr val="FFFFFF"/>
                </a:solidFill>
                <a:latin typeface="Calibri"/>
                <a:cs typeface="Calibri"/>
              </a:rPr>
              <a:t>of </a:t>
            </a:r>
            <a:r>
              <a:rPr sz="900" spc="-5" dirty="0">
                <a:solidFill>
                  <a:srgbClr val="FFFFFF"/>
                </a:solidFill>
                <a:latin typeface="Calibri"/>
                <a:cs typeface="Calibri"/>
              </a:rPr>
              <a:t>volume depletion  consider </a:t>
            </a:r>
            <a:r>
              <a:rPr sz="900" i="1" dirty="0">
                <a:solidFill>
                  <a:srgbClr val="FFFFFF"/>
                </a:solidFill>
                <a:latin typeface="Calibri"/>
                <a:cs typeface="Calibri"/>
              </a:rPr>
              <a:t>adjusting</a:t>
            </a:r>
            <a:r>
              <a:rPr sz="900" i="1" spc="-30" dirty="0">
                <a:solidFill>
                  <a:srgbClr val="FFFFFF"/>
                </a:solidFill>
                <a:latin typeface="Calibri"/>
                <a:cs typeface="Calibri"/>
              </a:rPr>
              <a:t> </a:t>
            </a:r>
            <a:r>
              <a:rPr sz="900" spc="-5" dirty="0">
                <a:solidFill>
                  <a:srgbClr val="FFFFFF"/>
                </a:solidFill>
                <a:latin typeface="Calibri"/>
                <a:cs typeface="Calibri"/>
              </a:rPr>
              <a:t>diuretics</a:t>
            </a:r>
            <a:endParaRPr sz="900">
              <a:latin typeface="Calibri"/>
              <a:cs typeface="Calibri"/>
            </a:endParaRPr>
          </a:p>
        </p:txBody>
      </p:sp>
      <p:sp>
        <p:nvSpPr>
          <p:cNvPr id="47" name="object 47"/>
          <p:cNvSpPr/>
          <p:nvPr/>
        </p:nvSpPr>
        <p:spPr>
          <a:xfrm>
            <a:off x="8032242" y="5348479"/>
            <a:ext cx="2071370" cy="904005"/>
          </a:xfrm>
          <a:custGeom>
            <a:avLst/>
            <a:gdLst/>
            <a:ahLst/>
            <a:cxnLst/>
            <a:rect l="l" t="t" r="r" b="b"/>
            <a:pathLst>
              <a:path w="2071370" h="805179">
                <a:moveTo>
                  <a:pt x="1937004" y="0"/>
                </a:moveTo>
                <a:lnTo>
                  <a:pt x="134112" y="0"/>
                </a:lnTo>
                <a:lnTo>
                  <a:pt x="91722" y="6837"/>
                </a:lnTo>
                <a:lnTo>
                  <a:pt x="54907" y="25876"/>
                </a:lnTo>
                <a:lnTo>
                  <a:pt x="25876" y="54907"/>
                </a:lnTo>
                <a:lnTo>
                  <a:pt x="6837" y="91722"/>
                </a:lnTo>
                <a:lnTo>
                  <a:pt x="0" y="134112"/>
                </a:lnTo>
                <a:lnTo>
                  <a:pt x="0" y="670547"/>
                </a:lnTo>
                <a:lnTo>
                  <a:pt x="6837" y="712942"/>
                </a:lnTo>
                <a:lnTo>
                  <a:pt x="25876" y="749761"/>
                </a:lnTo>
                <a:lnTo>
                  <a:pt x="54907" y="778794"/>
                </a:lnTo>
                <a:lnTo>
                  <a:pt x="91722" y="797834"/>
                </a:lnTo>
                <a:lnTo>
                  <a:pt x="134112" y="804672"/>
                </a:lnTo>
                <a:lnTo>
                  <a:pt x="1937004" y="804672"/>
                </a:lnTo>
                <a:lnTo>
                  <a:pt x="1979393" y="797834"/>
                </a:lnTo>
                <a:lnTo>
                  <a:pt x="2016208" y="778794"/>
                </a:lnTo>
                <a:lnTo>
                  <a:pt x="2045239" y="749761"/>
                </a:lnTo>
                <a:lnTo>
                  <a:pt x="2064278" y="712942"/>
                </a:lnTo>
                <a:lnTo>
                  <a:pt x="2071116" y="670547"/>
                </a:lnTo>
                <a:lnTo>
                  <a:pt x="2071116" y="134112"/>
                </a:lnTo>
                <a:lnTo>
                  <a:pt x="2064278" y="91722"/>
                </a:lnTo>
                <a:lnTo>
                  <a:pt x="2045239" y="54907"/>
                </a:lnTo>
                <a:lnTo>
                  <a:pt x="2016208" y="25876"/>
                </a:lnTo>
                <a:lnTo>
                  <a:pt x="1979393" y="6837"/>
                </a:lnTo>
                <a:lnTo>
                  <a:pt x="1937004" y="0"/>
                </a:lnTo>
                <a:close/>
              </a:path>
            </a:pathLst>
          </a:custGeom>
          <a:solidFill>
            <a:srgbClr val="FF0000"/>
          </a:solidFill>
        </p:spPr>
        <p:txBody>
          <a:bodyPr wrap="square" lIns="0" tIns="0" rIns="0" bIns="0" rtlCol="0"/>
          <a:lstStyle/>
          <a:p>
            <a:endParaRPr/>
          </a:p>
        </p:txBody>
      </p:sp>
      <p:sp>
        <p:nvSpPr>
          <p:cNvPr id="48" name="object 48"/>
          <p:cNvSpPr txBox="1"/>
          <p:nvPr/>
        </p:nvSpPr>
        <p:spPr>
          <a:xfrm>
            <a:off x="8198935" y="5393275"/>
            <a:ext cx="1735455" cy="872034"/>
          </a:xfrm>
          <a:prstGeom prst="rect">
            <a:avLst/>
          </a:prstGeom>
        </p:spPr>
        <p:txBody>
          <a:bodyPr vert="horz" wrap="square" lIns="0" tIns="12700" rIns="0" bIns="0" rtlCol="0">
            <a:spAutoFit/>
          </a:bodyPr>
          <a:lstStyle/>
          <a:p>
            <a:pPr marL="12065" marR="5080" algn="ctr">
              <a:lnSpc>
                <a:spcPct val="100000"/>
              </a:lnSpc>
              <a:spcBef>
                <a:spcPts val="100"/>
              </a:spcBef>
            </a:pPr>
            <a:r>
              <a:rPr sz="1100" spc="-5" dirty="0">
                <a:solidFill>
                  <a:srgbClr val="FFFFFF"/>
                </a:solidFill>
                <a:latin typeface="Calibri"/>
                <a:cs typeface="Calibri"/>
              </a:rPr>
              <a:t>If </a:t>
            </a:r>
            <a:r>
              <a:rPr sz="1100" dirty="0">
                <a:solidFill>
                  <a:srgbClr val="FFFFFF"/>
                </a:solidFill>
                <a:latin typeface="Calibri"/>
                <a:cs typeface="Calibri"/>
              </a:rPr>
              <a:t>T2DM </a:t>
            </a:r>
            <a:r>
              <a:rPr sz="1100" i="1" dirty="0">
                <a:solidFill>
                  <a:srgbClr val="FFFFFF"/>
                </a:solidFill>
                <a:latin typeface="Calibri"/>
                <a:cs typeface="Calibri"/>
              </a:rPr>
              <a:t>may </a:t>
            </a:r>
            <a:r>
              <a:rPr sz="1100" dirty="0">
                <a:solidFill>
                  <a:srgbClr val="FFFFFF"/>
                </a:solidFill>
                <a:latin typeface="Calibri"/>
                <a:cs typeface="Calibri"/>
              </a:rPr>
              <a:t>have to </a:t>
            </a:r>
            <a:r>
              <a:rPr sz="1100" spc="-5" dirty="0">
                <a:solidFill>
                  <a:srgbClr val="FFFFFF"/>
                </a:solidFill>
                <a:latin typeface="Calibri"/>
                <a:cs typeface="Calibri"/>
              </a:rPr>
              <a:t>reduce  </a:t>
            </a:r>
            <a:r>
              <a:rPr sz="1100" dirty="0">
                <a:solidFill>
                  <a:srgbClr val="FFFFFF"/>
                </a:solidFill>
                <a:latin typeface="Calibri"/>
                <a:cs typeface="Calibri"/>
              </a:rPr>
              <a:t>dose of </a:t>
            </a:r>
            <a:r>
              <a:rPr sz="1100" spc="-5" dirty="0">
                <a:solidFill>
                  <a:srgbClr val="FFFFFF"/>
                </a:solidFill>
                <a:latin typeface="Calibri"/>
                <a:cs typeface="Calibri"/>
              </a:rPr>
              <a:t>glucose-lowering  therapy </a:t>
            </a:r>
            <a:r>
              <a:rPr sz="1100" dirty="0">
                <a:solidFill>
                  <a:srgbClr val="FFFFFF"/>
                </a:solidFill>
                <a:latin typeface="Calibri"/>
                <a:cs typeface="Calibri"/>
              </a:rPr>
              <a:t>(such </a:t>
            </a:r>
            <a:r>
              <a:rPr sz="1100" spc="-5" dirty="0">
                <a:solidFill>
                  <a:srgbClr val="FFFFFF"/>
                </a:solidFill>
                <a:latin typeface="Calibri"/>
                <a:cs typeface="Calibri"/>
              </a:rPr>
              <a:t>as insulin </a:t>
            </a:r>
            <a:r>
              <a:rPr sz="1100" dirty="0">
                <a:solidFill>
                  <a:srgbClr val="FFFFFF"/>
                </a:solidFill>
                <a:latin typeface="Calibri"/>
                <a:cs typeface="Calibri"/>
              </a:rPr>
              <a:t>or</a:t>
            </a:r>
            <a:r>
              <a:rPr sz="1100" spc="-75" dirty="0">
                <a:solidFill>
                  <a:srgbClr val="FFFFFF"/>
                </a:solidFill>
                <a:latin typeface="Calibri"/>
                <a:cs typeface="Calibri"/>
              </a:rPr>
              <a:t> </a:t>
            </a:r>
            <a:r>
              <a:rPr sz="1100" spc="-5" dirty="0">
                <a:solidFill>
                  <a:srgbClr val="FFFFFF"/>
                </a:solidFill>
                <a:latin typeface="Calibri"/>
                <a:cs typeface="Calibri"/>
              </a:rPr>
              <a:t>SU)  if HbA1c </a:t>
            </a:r>
            <a:r>
              <a:rPr sz="1100" dirty="0">
                <a:solidFill>
                  <a:srgbClr val="FFFFFF"/>
                </a:solidFill>
                <a:latin typeface="Calibri"/>
                <a:cs typeface="Calibri"/>
              </a:rPr>
              <a:t>&lt; 7</a:t>
            </a:r>
            <a:r>
              <a:rPr lang="en-GB" sz="1100" dirty="0">
                <a:solidFill>
                  <a:srgbClr val="FFFFFF"/>
                </a:solidFill>
                <a:latin typeface="Calibri"/>
                <a:cs typeface="Calibri"/>
              </a:rPr>
              <a:t>.5</a:t>
            </a:r>
            <a:r>
              <a:rPr sz="1100" dirty="0">
                <a:solidFill>
                  <a:srgbClr val="FFFFFF"/>
                </a:solidFill>
                <a:latin typeface="Calibri"/>
                <a:cs typeface="Calibri"/>
              </a:rPr>
              <a:t>%</a:t>
            </a:r>
            <a:endParaRPr lang="en-GB" sz="1100" dirty="0">
              <a:solidFill>
                <a:srgbClr val="FFFFFF"/>
              </a:solidFill>
              <a:latin typeface="Calibri"/>
              <a:cs typeface="Calibri"/>
            </a:endParaRPr>
          </a:p>
          <a:p>
            <a:pPr marL="12065" marR="5080" algn="ctr">
              <a:lnSpc>
                <a:spcPct val="100000"/>
              </a:lnSpc>
              <a:spcBef>
                <a:spcPts val="100"/>
              </a:spcBef>
            </a:pPr>
            <a:r>
              <a:rPr sz="1100" dirty="0">
                <a:solidFill>
                  <a:srgbClr val="FFFFFF"/>
                </a:solidFill>
                <a:latin typeface="Calibri"/>
                <a:cs typeface="Calibri"/>
              </a:rPr>
              <a:t> (</a:t>
            </a:r>
            <a:r>
              <a:rPr sz="1100" spc="-20" dirty="0">
                <a:solidFill>
                  <a:srgbClr val="FFFFFF"/>
                </a:solidFill>
                <a:latin typeface="Calibri"/>
                <a:cs typeface="Calibri"/>
              </a:rPr>
              <a:t> </a:t>
            </a:r>
            <a:r>
              <a:rPr sz="1100" spc="-5" dirty="0">
                <a:solidFill>
                  <a:srgbClr val="FFFFFF"/>
                </a:solidFill>
                <a:latin typeface="Calibri"/>
                <a:cs typeface="Calibri"/>
              </a:rPr>
              <a:t>5</a:t>
            </a:r>
            <a:r>
              <a:rPr lang="en-GB" sz="1100" spc="-5" dirty="0">
                <a:solidFill>
                  <a:srgbClr val="FFFFFF"/>
                </a:solidFill>
                <a:latin typeface="Calibri"/>
                <a:cs typeface="Calibri"/>
              </a:rPr>
              <a:t>8</a:t>
            </a:r>
            <a:r>
              <a:rPr sz="1100" spc="-5" dirty="0" err="1">
                <a:solidFill>
                  <a:srgbClr val="FFFFFF"/>
                </a:solidFill>
                <a:latin typeface="Calibri"/>
                <a:cs typeface="Calibri"/>
              </a:rPr>
              <a:t>mmol</a:t>
            </a:r>
            <a:r>
              <a:rPr sz="1100" spc="-5" dirty="0">
                <a:solidFill>
                  <a:srgbClr val="FFFFFF"/>
                </a:solidFill>
                <a:latin typeface="Calibri"/>
                <a:cs typeface="Calibri"/>
              </a:rPr>
              <a:t>/</a:t>
            </a:r>
            <a:r>
              <a:rPr sz="1100" spc="-5" dirty="0" err="1">
                <a:solidFill>
                  <a:srgbClr val="FFFFFF"/>
                </a:solidFill>
                <a:latin typeface="Calibri"/>
                <a:cs typeface="Calibri"/>
              </a:rPr>
              <a:t>mol</a:t>
            </a:r>
            <a:r>
              <a:rPr sz="1100" spc="-5" dirty="0">
                <a:solidFill>
                  <a:srgbClr val="FFFFFF"/>
                </a:solidFill>
                <a:latin typeface="Calibri"/>
                <a:cs typeface="Calibri"/>
              </a:rPr>
              <a:t>)</a:t>
            </a:r>
            <a:endParaRPr sz="1100" dirty="0">
              <a:latin typeface="Calibri"/>
              <a:cs typeface="Calibri"/>
            </a:endParaRPr>
          </a:p>
        </p:txBody>
      </p:sp>
      <p:grpSp>
        <p:nvGrpSpPr>
          <p:cNvPr id="49" name="object 49"/>
          <p:cNvGrpSpPr/>
          <p:nvPr/>
        </p:nvGrpSpPr>
        <p:grpSpPr>
          <a:xfrm>
            <a:off x="10807638" y="3591563"/>
            <a:ext cx="1282429" cy="1044575"/>
            <a:chOff x="10812526" y="3706117"/>
            <a:chExt cx="1128395" cy="1044575"/>
          </a:xfrm>
        </p:grpSpPr>
        <p:sp>
          <p:nvSpPr>
            <p:cNvPr id="50" name="object 50"/>
            <p:cNvSpPr/>
            <p:nvPr/>
          </p:nvSpPr>
          <p:spPr>
            <a:xfrm>
              <a:off x="10818876" y="3712467"/>
              <a:ext cx="1115695" cy="1031875"/>
            </a:xfrm>
            <a:custGeom>
              <a:avLst/>
              <a:gdLst/>
              <a:ahLst/>
              <a:cxnLst/>
              <a:rect l="l" t="t" r="r" b="b"/>
              <a:pathLst>
                <a:path w="1115695" h="1031875">
                  <a:moveTo>
                    <a:pt x="943610" y="0"/>
                  </a:moveTo>
                  <a:lnTo>
                    <a:pt x="171958" y="0"/>
                  </a:lnTo>
                  <a:lnTo>
                    <a:pt x="126244" y="6142"/>
                  </a:lnTo>
                  <a:lnTo>
                    <a:pt x="85167" y="23477"/>
                  </a:lnTo>
                  <a:lnTo>
                    <a:pt x="50365" y="50365"/>
                  </a:lnTo>
                  <a:lnTo>
                    <a:pt x="23477" y="85167"/>
                  </a:lnTo>
                  <a:lnTo>
                    <a:pt x="6142" y="126244"/>
                  </a:lnTo>
                  <a:lnTo>
                    <a:pt x="0" y="171958"/>
                  </a:lnTo>
                  <a:lnTo>
                    <a:pt x="0" y="859777"/>
                  </a:lnTo>
                  <a:lnTo>
                    <a:pt x="6142" y="905496"/>
                  </a:lnTo>
                  <a:lnTo>
                    <a:pt x="23477" y="946577"/>
                  </a:lnTo>
                  <a:lnTo>
                    <a:pt x="50365" y="981381"/>
                  </a:lnTo>
                  <a:lnTo>
                    <a:pt x="85167" y="1008270"/>
                  </a:lnTo>
                  <a:lnTo>
                    <a:pt x="126244" y="1025605"/>
                  </a:lnTo>
                  <a:lnTo>
                    <a:pt x="171958" y="1031748"/>
                  </a:lnTo>
                  <a:lnTo>
                    <a:pt x="943610" y="1031748"/>
                  </a:lnTo>
                  <a:lnTo>
                    <a:pt x="989323" y="1025605"/>
                  </a:lnTo>
                  <a:lnTo>
                    <a:pt x="1030400" y="1008270"/>
                  </a:lnTo>
                  <a:lnTo>
                    <a:pt x="1065202" y="981381"/>
                  </a:lnTo>
                  <a:lnTo>
                    <a:pt x="1092090" y="946577"/>
                  </a:lnTo>
                  <a:lnTo>
                    <a:pt x="1109425" y="905496"/>
                  </a:lnTo>
                  <a:lnTo>
                    <a:pt x="1115568" y="859777"/>
                  </a:lnTo>
                  <a:lnTo>
                    <a:pt x="1115568" y="171958"/>
                  </a:lnTo>
                  <a:lnTo>
                    <a:pt x="1109425" y="126244"/>
                  </a:lnTo>
                  <a:lnTo>
                    <a:pt x="1092090" y="85167"/>
                  </a:lnTo>
                  <a:lnTo>
                    <a:pt x="1065202" y="50365"/>
                  </a:lnTo>
                  <a:lnTo>
                    <a:pt x="1030400" y="23477"/>
                  </a:lnTo>
                  <a:lnTo>
                    <a:pt x="989323" y="6142"/>
                  </a:lnTo>
                  <a:lnTo>
                    <a:pt x="943610" y="0"/>
                  </a:lnTo>
                  <a:close/>
                </a:path>
              </a:pathLst>
            </a:custGeom>
            <a:solidFill>
              <a:srgbClr val="FF0000"/>
            </a:solidFill>
          </p:spPr>
          <p:txBody>
            <a:bodyPr wrap="square" lIns="0" tIns="0" rIns="0" bIns="0" rtlCol="0"/>
            <a:lstStyle/>
            <a:p>
              <a:endParaRPr/>
            </a:p>
          </p:txBody>
        </p:sp>
        <p:sp>
          <p:nvSpPr>
            <p:cNvPr id="51" name="object 51"/>
            <p:cNvSpPr/>
            <p:nvPr/>
          </p:nvSpPr>
          <p:spPr>
            <a:xfrm>
              <a:off x="10818876" y="3712467"/>
              <a:ext cx="1115695" cy="1031875"/>
            </a:xfrm>
            <a:custGeom>
              <a:avLst/>
              <a:gdLst/>
              <a:ahLst/>
              <a:cxnLst/>
              <a:rect l="l" t="t" r="r" b="b"/>
              <a:pathLst>
                <a:path w="1115695" h="1031875">
                  <a:moveTo>
                    <a:pt x="0" y="171958"/>
                  </a:moveTo>
                  <a:lnTo>
                    <a:pt x="6142" y="126244"/>
                  </a:lnTo>
                  <a:lnTo>
                    <a:pt x="23477" y="85167"/>
                  </a:lnTo>
                  <a:lnTo>
                    <a:pt x="50365" y="50365"/>
                  </a:lnTo>
                  <a:lnTo>
                    <a:pt x="85167" y="23477"/>
                  </a:lnTo>
                  <a:lnTo>
                    <a:pt x="126244" y="6142"/>
                  </a:lnTo>
                  <a:lnTo>
                    <a:pt x="171958" y="0"/>
                  </a:lnTo>
                  <a:lnTo>
                    <a:pt x="943610" y="0"/>
                  </a:lnTo>
                  <a:lnTo>
                    <a:pt x="989323" y="6142"/>
                  </a:lnTo>
                  <a:lnTo>
                    <a:pt x="1030400" y="23477"/>
                  </a:lnTo>
                  <a:lnTo>
                    <a:pt x="1065202" y="50365"/>
                  </a:lnTo>
                  <a:lnTo>
                    <a:pt x="1092090" y="85167"/>
                  </a:lnTo>
                  <a:lnTo>
                    <a:pt x="1109425" y="126244"/>
                  </a:lnTo>
                  <a:lnTo>
                    <a:pt x="1115568" y="171958"/>
                  </a:lnTo>
                  <a:lnTo>
                    <a:pt x="1115568" y="859777"/>
                  </a:lnTo>
                  <a:lnTo>
                    <a:pt x="1109425" y="905496"/>
                  </a:lnTo>
                  <a:lnTo>
                    <a:pt x="1092090" y="946577"/>
                  </a:lnTo>
                  <a:lnTo>
                    <a:pt x="1065202" y="981381"/>
                  </a:lnTo>
                  <a:lnTo>
                    <a:pt x="1030400" y="1008270"/>
                  </a:lnTo>
                  <a:lnTo>
                    <a:pt x="989323" y="1025605"/>
                  </a:lnTo>
                  <a:lnTo>
                    <a:pt x="943610" y="1031748"/>
                  </a:lnTo>
                  <a:lnTo>
                    <a:pt x="171958" y="1031748"/>
                  </a:lnTo>
                  <a:lnTo>
                    <a:pt x="126244" y="1025605"/>
                  </a:lnTo>
                  <a:lnTo>
                    <a:pt x="85167" y="1008270"/>
                  </a:lnTo>
                  <a:lnTo>
                    <a:pt x="50365" y="981381"/>
                  </a:lnTo>
                  <a:lnTo>
                    <a:pt x="23477" y="946577"/>
                  </a:lnTo>
                  <a:lnTo>
                    <a:pt x="6142" y="905496"/>
                  </a:lnTo>
                  <a:lnTo>
                    <a:pt x="0" y="859777"/>
                  </a:lnTo>
                  <a:lnTo>
                    <a:pt x="0" y="171958"/>
                  </a:lnTo>
                  <a:close/>
                </a:path>
              </a:pathLst>
            </a:custGeom>
            <a:ln w="12192">
              <a:solidFill>
                <a:srgbClr val="2E528F"/>
              </a:solidFill>
            </a:ln>
          </p:spPr>
          <p:txBody>
            <a:bodyPr wrap="square" lIns="0" tIns="0" rIns="0" bIns="0" rtlCol="0"/>
            <a:lstStyle/>
            <a:p>
              <a:endParaRPr/>
            </a:p>
          </p:txBody>
        </p:sp>
      </p:grpSp>
      <p:sp>
        <p:nvSpPr>
          <p:cNvPr id="52" name="object 52"/>
          <p:cNvSpPr txBox="1"/>
          <p:nvPr/>
        </p:nvSpPr>
        <p:spPr>
          <a:xfrm>
            <a:off x="10886822" y="3758880"/>
            <a:ext cx="1142136" cy="505267"/>
          </a:xfrm>
          <a:prstGeom prst="rect">
            <a:avLst/>
          </a:prstGeom>
        </p:spPr>
        <p:txBody>
          <a:bodyPr vert="horz" wrap="square" lIns="0" tIns="12700" rIns="0" bIns="0" rtlCol="0">
            <a:spAutoFit/>
          </a:bodyPr>
          <a:lstStyle/>
          <a:p>
            <a:pPr marL="12700">
              <a:lnSpc>
                <a:spcPct val="100000"/>
              </a:lnSpc>
              <a:spcBef>
                <a:spcPts val="100"/>
              </a:spcBef>
            </a:pPr>
            <a:r>
              <a:rPr sz="800" u="sng" spc="-5" dirty="0">
                <a:solidFill>
                  <a:srgbClr val="FFFFFF"/>
                </a:solidFill>
                <a:uFill>
                  <a:solidFill>
                    <a:srgbClr val="FFFFFF"/>
                  </a:solidFill>
                </a:uFill>
                <a:latin typeface="Calibri"/>
                <a:cs typeface="Calibri"/>
              </a:rPr>
              <a:t>Contraindications</a:t>
            </a:r>
            <a:endParaRPr sz="800" dirty="0">
              <a:latin typeface="Calibri"/>
              <a:cs typeface="Calibri"/>
            </a:endParaRPr>
          </a:p>
          <a:p>
            <a:pPr marL="335280" indent="-172720">
              <a:lnSpc>
                <a:spcPct val="100000"/>
              </a:lnSpc>
              <a:buFont typeface="Arial"/>
              <a:buChar char="•"/>
              <a:tabLst>
                <a:tab pos="335280" algn="l"/>
                <a:tab pos="335915" algn="l"/>
              </a:tabLst>
            </a:pPr>
            <a:r>
              <a:rPr sz="800" dirty="0">
                <a:solidFill>
                  <a:srgbClr val="FFFFFF"/>
                </a:solidFill>
                <a:latin typeface="Calibri"/>
                <a:cs typeface="Calibri"/>
              </a:rPr>
              <a:t>T1DM</a:t>
            </a:r>
            <a:endParaRPr sz="800" dirty="0">
              <a:latin typeface="Calibri"/>
              <a:cs typeface="Calibri"/>
            </a:endParaRPr>
          </a:p>
          <a:p>
            <a:pPr marL="297180" marR="81280" indent="-208915">
              <a:lnSpc>
                <a:spcPct val="100000"/>
              </a:lnSpc>
              <a:buFont typeface="Arial"/>
              <a:buChar char="•"/>
              <a:tabLst>
                <a:tab pos="260985" algn="l"/>
                <a:tab pos="261620" algn="l"/>
              </a:tabLst>
            </a:pPr>
            <a:r>
              <a:rPr sz="800" spc="-5" dirty="0">
                <a:solidFill>
                  <a:srgbClr val="FFFFFF"/>
                </a:solidFill>
                <a:latin typeface="Calibri"/>
                <a:cs typeface="Calibri"/>
              </a:rPr>
              <a:t>History</a:t>
            </a:r>
            <a:r>
              <a:rPr sz="800" spc="-75" dirty="0">
                <a:solidFill>
                  <a:srgbClr val="FFFFFF"/>
                </a:solidFill>
                <a:latin typeface="Calibri"/>
                <a:cs typeface="Calibri"/>
              </a:rPr>
              <a:t> </a:t>
            </a:r>
            <a:r>
              <a:rPr sz="800" spc="-5" dirty="0">
                <a:solidFill>
                  <a:srgbClr val="FFFFFF"/>
                </a:solidFill>
                <a:latin typeface="Calibri"/>
                <a:cs typeface="Calibri"/>
              </a:rPr>
              <a:t>of  diabetic</a:t>
            </a:r>
            <a:endParaRPr sz="800" dirty="0">
              <a:latin typeface="Calibri"/>
              <a:cs typeface="Calibri"/>
            </a:endParaRPr>
          </a:p>
          <a:p>
            <a:pPr marL="207645">
              <a:lnSpc>
                <a:spcPct val="100000"/>
              </a:lnSpc>
            </a:pPr>
            <a:r>
              <a:rPr sz="800" spc="-5" dirty="0">
                <a:solidFill>
                  <a:srgbClr val="FFFFFF"/>
                </a:solidFill>
                <a:latin typeface="Calibri"/>
                <a:cs typeface="Calibri"/>
              </a:rPr>
              <a:t>ketoacidosis</a:t>
            </a:r>
            <a:endParaRPr sz="800" dirty="0">
              <a:latin typeface="Calibri"/>
              <a:cs typeface="Calibri"/>
            </a:endParaRPr>
          </a:p>
        </p:txBody>
      </p:sp>
      <p:grpSp>
        <p:nvGrpSpPr>
          <p:cNvPr id="53" name="object 53"/>
          <p:cNvGrpSpPr/>
          <p:nvPr/>
        </p:nvGrpSpPr>
        <p:grpSpPr>
          <a:xfrm>
            <a:off x="9031229" y="4625106"/>
            <a:ext cx="2635250" cy="749300"/>
            <a:chOff x="9064749" y="4602482"/>
            <a:chExt cx="2635250" cy="749300"/>
          </a:xfrm>
        </p:grpSpPr>
        <p:sp>
          <p:nvSpPr>
            <p:cNvPr id="54" name="object 54"/>
            <p:cNvSpPr/>
            <p:nvPr/>
          </p:nvSpPr>
          <p:spPr>
            <a:xfrm>
              <a:off x="9067797" y="4920996"/>
              <a:ext cx="622935" cy="400685"/>
            </a:xfrm>
            <a:custGeom>
              <a:avLst/>
              <a:gdLst/>
              <a:ahLst/>
              <a:cxnLst/>
              <a:rect l="l" t="t" r="r" b="b"/>
              <a:pathLst>
                <a:path w="622934" h="400685">
                  <a:moveTo>
                    <a:pt x="622376" y="0"/>
                  </a:moveTo>
                  <a:lnTo>
                    <a:pt x="0" y="400519"/>
                  </a:lnTo>
                </a:path>
              </a:pathLst>
            </a:custGeom>
            <a:ln w="6096">
              <a:solidFill>
                <a:srgbClr val="4471C4"/>
              </a:solidFill>
            </a:ln>
          </p:spPr>
          <p:txBody>
            <a:bodyPr wrap="square" lIns="0" tIns="0" rIns="0" bIns="0" rtlCol="0"/>
            <a:lstStyle/>
            <a:p>
              <a:endParaRPr/>
            </a:p>
          </p:txBody>
        </p:sp>
        <p:sp>
          <p:nvSpPr>
            <p:cNvPr id="55" name="object 55"/>
            <p:cNvSpPr/>
            <p:nvPr/>
          </p:nvSpPr>
          <p:spPr>
            <a:xfrm>
              <a:off x="9689592" y="4895088"/>
              <a:ext cx="1438910" cy="453390"/>
            </a:xfrm>
            <a:custGeom>
              <a:avLst/>
              <a:gdLst/>
              <a:ahLst/>
              <a:cxnLst/>
              <a:rect l="l" t="t" r="r" b="b"/>
              <a:pathLst>
                <a:path w="1438909" h="453389">
                  <a:moveTo>
                    <a:pt x="0" y="0"/>
                  </a:moveTo>
                  <a:lnTo>
                    <a:pt x="1438630" y="453021"/>
                  </a:lnTo>
                </a:path>
              </a:pathLst>
            </a:custGeom>
            <a:ln w="6096">
              <a:solidFill>
                <a:srgbClr val="4471C4"/>
              </a:solidFill>
            </a:ln>
          </p:spPr>
          <p:txBody>
            <a:bodyPr wrap="square" lIns="0" tIns="0" rIns="0" bIns="0" rtlCol="0"/>
            <a:lstStyle/>
            <a:p>
              <a:endParaRPr/>
            </a:p>
          </p:txBody>
        </p:sp>
        <p:sp>
          <p:nvSpPr>
            <p:cNvPr id="56" name="object 56"/>
            <p:cNvSpPr/>
            <p:nvPr/>
          </p:nvSpPr>
          <p:spPr>
            <a:xfrm>
              <a:off x="10436352" y="4608578"/>
              <a:ext cx="1257300" cy="600710"/>
            </a:xfrm>
            <a:custGeom>
              <a:avLst/>
              <a:gdLst/>
              <a:ahLst/>
              <a:cxnLst/>
              <a:rect l="l" t="t" r="r" b="b"/>
              <a:pathLst>
                <a:path w="1257300" h="600710">
                  <a:moveTo>
                    <a:pt x="1157224" y="0"/>
                  </a:moveTo>
                  <a:lnTo>
                    <a:pt x="100076" y="0"/>
                  </a:lnTo>
                  <a:lnTo>
                    <a:pt x="61121" y="7864"/>
                  </a:lnTo>
                  <a:lnTo>
                    <a:pt x="29311" y="29311"/>
                  </a:lnTo>
                  <a:lnTo>
                    <a:pt x="7864" y="61121"/>
                  </a:lnTo>
                  <a:lnTo>
                    <a:pt x="0" y="100075"/>
                  </a:lnTo>
                  <a:lnTo>
                    <a:pt x="0" y="500379"/>
                  </a:lnTo>
                  <a:lnTo>
                    <a:pt x="7864" y="539334"/>
                  </a:lnTo>
                  <a:lnTo>
                    <a:pt x="29311" y="571144"/>
                  </a:lnTo>
                  <a:lnTo>
                    <a:pt x="61121" y="592591"/>
                  </a:lnTo>
                  <a:lnTo>
                    <a:pt x="100076" y="600455"/>
                  </a:lnTo>
                  <a:lnTo>
                    <a:pt x="1157224" y="600455"/>
                  </a:lnTo>
                  <a:lnTo>
                    <a:pt x="1196178" y="592591"/>
                  </a:lnTo>
                  <a:lnTo>
                    <a:pt x="1227988" y="571144"/>
                  </a:lnTo>
                  <a:lnTo>
                    <a:pt x="1249435" y="539334"/>
                  </a:lnTo>
                  <a:lnTo>
                    <a:pt x="1257300" y="500379"/>
                  </a:lnTo>
                  <a:lnTo>
                    <a:pt x="1257300" y="100075"/>
                  </a:lnTo>
                  <a:lnTo>
                    <a:pt x="1249435" y="61121"/>
                  </a:lnTo>
                  <a:lnTo>
                    <a:pt x="1227988" y="29311"/>
                  </a:lnTo>
                  <a:lnTo>
                    <a:pt x="1196178" y="7864"/>
                  </a:lnTo>
                  <a:lnTo>
                    <a:pt x="1157224" y="0"/>
                  </a:lnTo>
                  <a:close/>
                </a:path>
              </a:pathLst>
            </a:custGeom>
            <a:solidFill>
              <a:srgbClr val="4471C4"/>
            </a:solidFill>
          </p:spPr>
          <p:txBody>
            <a:bodyPr wrap="square" lIns="0" tIns="0" rIns="0" bIns="0" rtlCol="0"/>
            <a:lstStyle/>
            <a:p>
              <a:endParaRPr/>
            </a:p>
          </p:txBody>
        </p:sp>
        <p:sp>
          <p:nvSpPr>
            <p:cNvPr id="57" name="object 57"/>
            <p:cNvSpPr/>
            <p:nvPr/>
          </p:nvSpPr>
          <p:spPr>
            <a:xfrm>
              <a:off x="10436352" y="4608578"/>
              <a:ext cx="1257300" cy="600710"/>
            </a:xfrm>
            <a:custGeom>
              <a:avLst/>
              <a:gdLst/>
              <a:ahLst/>
              <a:cxnLst/>
              <a:rect l="l" t="t" r="r" b="b"/>
              <a:pathLst>
                <a:path w="1257300" h="600710">
                  <a:moveTo>
                    <a:pt x="0" y="100075"/>
                  </a:moveTo>
                  <a:lnTo>
                    <a:pt x="7864" y="61121"/>
                  </a:lnTo>
                  <a:lnTo>
                    <a:pt x="29311" y="29311"/>
                  </a:lnTo>
                  <a:lnTo>
                    <a:pt x="61121" y="7864"/>
                  </a:lnTo>
                  <a:lnTo>
                    <a:pt x="100076" y="0"/>
                  </a:lnTo>
                  <a:lnTo>
                    <a:pt x="1157224" y="0"/>
                  </a:lnTo>
                  <a:lnTo>
                    <a:pt x="1196178" y="7864"/>
                  </a:lnTo>
                  <a:lnTo>
                    <a:pt x="1227988" y="29311"/>
                  </a:lnTo>
                  <a:lnTo>
                    <a:pt x="1249435" y="61121"/>
                  </a:lnTo>
                  <a:lnTo>
                    <a:pt x="1257300" y="100075"/>
                  </a:lnTo>
                  <a:lnTo>
                    <a:pt x="1257300" y="500379"/>
                  </a:lnTo>
                  <a:lnTo>
                    <a:pt x="1249435" y="539334"/>
                  </a:lnTo>
                  <a:lnTo>
                    <a:pt x="1227988" y="571144"/>
                  </a:lnTo>
                  <a:lnTo>
                    <a:pt x="1196178" y="592591"/>
                  </a:lnTo>
                  <a:lnTo>
                    <a:pt x="1157224" y="600455"/>
                  </a:lnTo>
                  <a:lnTo>
                    <a:pt x="100076" y="600455"/>
                  </a:lnTo>
                  <a:lnTo>
                    <a:pt x="61121" y="592591"/>
                  </a:lnTo>
                  <a:lnTo>
                    <a:pt x="29311" y="571144"/>
                  </a:lnTo>
                  <a:lnTo>
                    <a:pt x="7864" y="539334"/>
                  </a:lnTo>
                  <a:lnTo>
                    <a:pt x="0" y="500379"/>
                  </a:lnTo>
                  <a:lnTo>
                    <a:pt x="0" y="100075"/>
                  </a:lnTo>
                  <a:close/>
                </a:path>
              </a:pathLst>
            </a:custGeom>
            <a:ln w="12192">
              <a:solidFill>
                <a:srgbClr val="2E528F"/>
              </a:solidFill>
            </a:ln>
          </p:spPr>
          <p:txBody>
            <a:bodyPr wrap="square" lIns="0" tIns="0" rIns="0" bIns="0" rtlCol="0"/>
            <a:lstStyle/>
            <a:p>
              <a:endParaRPr/>
            </a:p>
          </p:txBody>
        </p:sp>
      </p:grpSp>
      <p:sp>
        <p:nvSpPr>
          <p:cNvPr id="58" name="object 58"/>
          <p:cNvSpPr txBox="1"/>
          <p:nvPr/>
        </p:nvSpPr>
        <p:spPr>
          <a:xfrm>
            <a:off x="10658910" y="4705795"/>
            <a:ext cx="875030" cy="391795"/>
          </a:xfrm>
          <a:prstGeom prst="rect">
            <a:avLst/>
          </a:prstGeom>
        </p:spPr>
        <p:txBody>
          <a:bodyPr vert="horz" wrap="square" lIns="0" tIns="12700" rIns="0" bIns="0" rtlCol="0">
            <a:spAutoFit/>
          </a:bodyPr>
          <a:lstStyle/>
          <a:p>
            <a:pPr marL="123825" marR="5080" indent="-111760">
              <a:lnSpc>
                <a:spcPct val="100000"/>
              </a:lnSpc>
              <a:spcBef>
                <a:spcPts val="100"/>
              </a:spcBef>
              <a:buClr>
                <a:srgbClr val="FFFFFF"/>
              </a:buClr>
              <a:buFont typeface="Arial"/>
              <a:buChar char="•"/>
              <a:tabLst>
                <a:tab pos="184785" algn="l"/>
                <a:tab pos="185420" algn="l"/>
              </a:tabLst>
            </a:pPr>
            <a:r>
              <a:rPr sz="800" spc="-5" dirty="0">
                <a:solidFill>
                  <a:srgbClr val="FFFFFF"/>
                </a:solidFill>
                <a:latin typeface="Calibri"/>
                <a:cs typeface="Calibri"/>
              </a:rPr>
              <a:t>Limited data in  </a:t>
            </a:r>
            <a:r>
              <a:rPr sz="800" dirty="0">
                <a:solidFill>
                  <a:srgbClr val="FFFFFF"/>
                </a:solidFill>
                <a:latin typeface="Calibri"/>
                <a:cs typeface="Calibri"/>
              </a:rPr>
              <a:t>NYHA </a:t>
            </a:r>
            <a:r>
              <a:rPr sz="800" spc="-5" dirty="0">
                <a:solidFill>
                  <a:srgbClr val="FFFFFF"/>
                </a:solidFill>
                <a:latin typeface="Calibri"/>
                <a:cs typeface="Calibri"/>
              </a:rPr>
              <a:t>Class </a:t>
            </a:r>
            <a:r>
              <a:rPr sz="800" dirty="0">
                <a:solidFill>
                  <a:srgbClr val="FFFFFF"/>
                </a:solidFill>
                <a:latin typeface="Calibri"/>
                <a:cs typeface="Calibri"/>
              </a:rPr>
              <a:t>IV </a:t>
            </a:r>
            <a:r>
              <a:rPr sz="800" spc="-5" dirty="0">
                <a:solidFill>
                  <a:srgbClr val="FFFFFF"/>
                </a:solidFill>
                <a:latin typeface="Calibri"/>
                <a:cs typeface="Calibri"/>
              </a:rPr>
              <a:t>or  eGFR </a:t>
            </a:r>
            <a:r>
              <a:rPr sz="800" dirty="0">
                <a:solidFill>
                  <a:srgbClr val="FFFFFF"/>
                </a:solidFill>
                <a:latin typeface="Calibri"/>
                <a:cs typeface="Calibri"/>
              </a:rPr>
              <a:t>&lt; 30</a:t>
            </a:r>
            <a:r>
              <a:rPr sz="800" spc="-110" dirty="0">
                <a:solidFill>
                  <a:srgbClr val="FFFFFF"/>
                </a:solidFill>
                <a:latin typeface="Calibri"/>
                <a:cs typeface="Calibri"/>
              </a:rPr>
              <a:t> </a:t>
            </a:r>
            <a:r>
              <a:rPr sz="800" dirty="0">
                <a:solidFill>
                  <a:srgbClr val="FFFFFF"/>
                </a:solidFill>
                <a:latin typeface="Calibri"/>
                <a:cs typeface="Calibri"/>
              </a:rPr>
              <a:t>ml/min</a:t>
            </a:r>
            <a:endParaRPr sz="800" dirty="0">
              <a:latin typeface="Calibri"/>
              <a:cs typeface="Calibri"/>
            </a:endParaRPr>
          </a:p>
        </p:txBody>
      </p:sp>
      <p:sp>
        <p:nvSpPr>
          <p:cNvPr id="59" name="object 59"/>
          <p:cNvSpPr txBox="1"/>
          <p:nvPr/>
        </p:nvSpPr>
        <p:spPr>
          <a:xfrm>
            <a:off x="83426" y="6589019"/>
            <a:ext cx="3820795" cy="221213"/>
          </a:xfrm>
          <a:prstGeom prst="rect">
            <a:avLst/>
          </a:prstGeom>
          <a:solidFill>
            <a:srgbClr val="E7E6E6"/>
          </a:solidFill>
          <a:ln w="9144">
            <a:solidFill>
              <a:srgbClr val="000000"/>
            </a:solidFill>
          </a:ln>
        </p:spPr>
        <p:txBody>
          <a:bodyPr vert="horz" wrap="square" lIns="0" tIns="36194" rIns="0" bIns="0" rtlCol="0">
            <a:spAutoFit/>
          </a:bodyPr>
          <a:lstStyle/>
          <a:p>
            <a:pPr marL="91440">
              <a:lnSpc>
                <a:spcPct val="100000"/>
              </a:lnSpc>
              <a:spcBef>
                <a:spcPts val="284"/>
              </a:spcBef>
            </a:pPr>
            <a:r>
              <a:rPr sz="1200" spc="-5" dirty="0">
                <a:latin typeface="Calibri"/>
                <a:cs typeface="Calibri"/>
              </a:rPr>
              <a:t>Date </a:t>
            </a:r>
            <a:r>
              <a:rPr sz="1200" dirty="0">
                <a:latin typeface="Calibri"/>
                <a:cs typeface="Calibri"/>
              </a:rPr>
              <a:t>of </a:t>
            </a:r>
            <a:r>
              <a:rPr sz="1200" spc="-5" dirty="0">
                <a:latin typeface="Calibri"/>
                <a:cs typeface="Calibri"/>
              </a:rPr>
              <a:t>publication: </a:t>
            </a:r>
            <a:r>
              <a:rPr lang="en-GB" sz="1200" dirty="0">
                <a:latin typeface="Calibri"/>
                <a:cs typeface="Calibri"/>
              </a:rPr>
              <a:t>March 2021. Updated October 2022</a:t>
            </a:r>
            <a:endParaRPr sz="1200" dirty="0">
              <a:latin typeface="Calibri"/>
              <a:cs typeface="Calibri"/>
            </a:endParaRPr>
          </a:p>
        </p:txBody>
      </p:sp>
      <p:pic>
        <p:nvPicPr>
          <p:cNvPr id="61" name="Picture 6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2322" y="81633"/>
            <a:ext cx="10058400" cy="722141"/>
          </a:xfrm>
          <a:prstGeom prst="rect">
            <a:avLst/>
          </a:prstGeom>
        </p:spPr>
      </p:pic>
      <p:cxnSp>
        <p:nvCxnSpPr>
          <p:cNvPr id="66" name="Straight Connector 65"/>
          <p:cNvCxnSpPr/>
          <p:nvPr/>
        </p:nvCxnSpPr>
        <p:spPr>
          <a:xfrm flipH="1" flipV="1">
            <a:off x="6313371" y="2104936"/>
            <a:ext cx="574563" cy="1"/>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62" name="object 38">
            <a:extLst>
              <a:ext uri="{FF2B5EF4-FFF2-40B4-BE49-F238E27FC236}">
                <a16:creationId xmlns:a16="http://schemas.microsoft.com/office/drawing/2014/main" xmlns="" id="{30F137B2-3C33-2A40-BF76-F5B5ACEC89D4}"/>
              </a:ext>
            </a:extLst>
          </p:cNvPr>
          <p:cNvSpPr txBox="1"/>
          <p:nvPr/>
        </p:nvSpPr>
        <p:spPr>
          <a:xfrm>
            <a:off x="101806" y="5861195"/>
            <a:ext cx="4147508" cy="659796"/>
          </a:xfrm>
          <a:prstGeom prst="rect">
            <a:avLst/>
          </a:prstGeom>
        </p:spPr>
        <p:txBody>
          <a:bodyPr vert="horz" wrap="square" lIns="0" tIns="13335" rIns="0" bIns="0" rtlCol="0">
            <a:spAutoFit/>
          </a:bodyPr>
          <a:lstStyle/>
          <a:p>
            <a:pPr marL="12700" marR="5080">
              <a:lnSpc>
                <a:spcPct val="100000"/>
              </a:lnSpc>
              <a:spcBef>
                <a:spcPts val="105"/>
              </a:spcBef>
            </a:pPr>
            <a:r>
              <a:rPr lang="en-GB" sz="1050" dirty="0">
                <a:latin typeface="Calibri"/>
                <a:cs typeface="Calibri"/>
              </a:rPr>
              <a:t>†Empagliflozin is licenced for treatment of symptomatic chronic heart failure, irrespective of ejection fraction.  NICE Technology Appraisal is in progress for treatment of patients with preserved or mildly reduced ejection fraction. </a:t>
            </a:r>
            <a:endParaRPr sz="105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TotalTime>
  <Words>306</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Open Sans</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moore</dc:creator>
  <cp:lastModifiedBy>Linda Cuthbertson</cp:lastModifiedBy>
  <cp:revision>12</cp:revision>
  <dcterms:created xsi:type="dcterms:W3CDTF">2020-12-10T07:48:12Z</dcterms:created>
  <dcterms:modified xsi:type="dcterms:W3CDTF">2022-10-17T16:18:55Z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2020-11-23T00:00:00Z</vt:filetime>
  </property>
  <property fmtid="{D5CDD505-2E9C-101B-9397-08002B2CF9AE}" pid="3" name="Creator">
    <vt:lpwstr>Acrobat PDFMaker 20 for PowerPoint</vt:lpwstr>
  </property>
  <property fmtid="{D5CDD505-2E9C-101B-9397-08002B2CF9AE}" pid="4" name="LastSaved">
    <vt:filetime>2020-12-10T00:00:00Z</vt:filetime>
  </property>
</Properties>
</file>